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119"/>
  </p:notesMasterIdLst>
  <p:sldIdLst>
    <p:sldId id="256" r:id="rId5"/>
    <p:sldId id="367" r:id="rId6"/>
    <p:sldId id="257" r:id="rId7"/>
    <p:sldId id="303" r:id="rId8"/>
    <p:sldId id="306" r:id="rId9"/>
    <p:sldId id="340" r:id="rId10"/>
    <p:sldId id="341" r:id="rId11"/>
    <p:sldId id="300" r:id="rId12"/>
    <p:sldId id="318" r:id="rId13"/>
    <p:sldId id="319" r:id="rId14"/>
    <p:sldId id="308" r:id="rId15"/>
    <p:sldId id="368" r:id="rId16"/>
    <p:sldId id="310" r:id="rId17"/>
    <p:sldId id="350" r:id="rId18"/>
    <p:sldId id="304" r:id="rId19"/>
    <p:sldId id="347" r:id="rId20"/>
    <p:sldId id="348" r:id="rId21"/>
    <p:sldId id="349" r:id="rId22"/>
    <p:sldId id="366" r:id="rId23"/>
    <p:sldId id="317" r:id="rId24"/>
    <p:sldId id="363" r:id="rId25"/>
    <p:sldId id="339" r:id="rId26"/>
    <p:sldId id="301" r:id="rId27"/>
    <p:sldId id="302" r:id="rId28"/>
    <p:sldId id="351" r:id="rId29"/>
    <p:sldId id="330" r:id="rId30"/>
    <p:sldId id="331" r:id="rId31"/>
    <p:sldId id="334" r:id="rId32"/>
    <p:sldId id="352" r:id="rId33"/>
    <p:sldId id="343" r:id="rId34"/>
    <p:sldId id="336" r:id="rId35"/>
    <p:sldId id="362" r:id="rId36"/>
    <p:sldId id="342" r:id="rId37"/>
    <p:sldId id="314" r:id="rId38"/>
    <p:sldId id="315" r:id="rId39"/>
    <p:sldId id="356" r:id="rId40"/>
    <p:sldId id="353" r:id="rId41"/>
    <p:sldId id="316" r:id="rId42"/>
    <p:sldId id="354" r:id="rId43"/>
    <p:sldId id="325" r:id="rId44"/>
    <p:sldId id="337" r:id="rId45"/>
    <p:sldId id="355" r:id="rId46"/>
    <p:sldId id="268" r:id="rId47"/>
    <p:sldId id="267" r:id="rId48"/>
    <p:sldId id="263" r:id="rId49"/>
    <p:sldId id="345" r:id="rId50"/>
    <p:sldId id="364" r:id="rId51"/>
    <p:sldId id="365" r:id="rId52"/>
    <p:sldId id="258" r:id="rId53"/>
    <p:sldId id="271"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04"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32"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67"/>
            <p14:sldId id="25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Lst>
        </p14:section>
        <p14:section name="Untitled Section" id="{D51CC400-5DF8-4A6C-ADC1-A87CE5CA3973}">
          <p14:sldIdLst>
            <p14:sldId id="350"/>
            <p14:sldId id="304"/>
            <p14:sldId id="347"/>
            <p14:sldId id="348"/>
          </p14:sldIdLst>
        </p14:section>
        <p14:section name="Untitled Section" id="{0206B3E8-1DBC-4C0D-82BA-4739B977B209}">
          <p14:sldIdLst>
            <p14:sldId id="349"/>
            <p14:sldId id="366"/>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 id="334"/>
          </p14:sldIdLst>
        </p14:section>
        <p14:section name="Untitled Section" id="{34C2BFF6-4C2B-4BCF-A750-1E98827FDDB6}">
          <p14:sldIdLst>
            <p14:sldId id="352"/>
            <p14:sldId id="343"/>
            <p14:sldId id="336"/>
            <p14:sldId id="362"/>
            <p14:sldId id="342"/>
          </p14:sldIdLst>
        </p14:section>
        <p14:section name="Untitled Section" id="{42ADF8C5-8C5C-40B2-AF2C-9C67A4D4E44D}">
          <p14:sldIdLst>
            <p14:sldId id="314"/>
            <p14:sldId id="315"/>
            <p14:sldId id="356"/>
            <p14:sldId id="353"/>
            <p14:sldId id="316"/>
            <p14:sldId id="354"/>
            <p14:sldId id="325"/>
            <p14:sldId id="337"/>
          </p14:sldIdLst>
        </p14:section>
        <p14:section name="Untitled Section" id="{62A832BE-2E97-47BF-87FC-921AA608083D}">
          <p14:sldIdLst>
            <p14:sldId id="355"/>
            <p14:sldId id="268"/>
            <p14:sldId id="267"/>
            <p14:sldId id="263"/>
            <p14:sldId id="345"/>
          </p14:sldIdLst>
        </p14:section>
        <p14:section name="Untitled Section" id="{02B7D6B7-14DE-49C3-89F5-6AA3849D57E0}">
          <p14:sldIdLst>
            <p14:sldId id="364"/>
            <p14:sldId id="365"/>
          </p14:sldIdLst>
        </p14:section>
        <p14:section name="Untitled Section" id="{835FC299-188D-4CE8-BDCC-334E65879594}">
          <p14:sldIdLst>
            <p14:sldId id="258"/>
            <p14:sldId id="271"/>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0" autoAdjust="0"/>
    <p:restoredTop sz="84390" autoAdjust="0"/>
  </p:normalViewPr>
  <p:slideViewPr>
    <p:cSldViewPr snapToGrid="0">
      <p:cViewPr varScale="1">
        <p:scale>
          <a:sx n="48" d="100"/>
          <a:sy n="48" d="100"/>
        </p:scale>
        <p:origin x="77" y="653"/>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F382EF0F-989A-453D-8A30-C441FC1F01A6}" type="presOf" srcId="{4ED783A4-12AC-4EA1-9ADA-2D6ED031B3CF}" destId="{96A2ABAB-D0C6-4681-AE89-C571B45A61E2}"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BA73B1E5-E58A-400C-9CF1-0FF06F6539DB}" type="presOf" srcId="{82C3D154-9931-40BB-8E1F-08234A5BCF9B}" destId="{52D7CA66-9C3E-496F-9AD1-90177EB6AA2F}" srcOrd="1"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E45594C6-2B25-4A64-AB6B-5FEE71F2176B}" type="presOf" srcId="{CBC0E0F5-938D-46D3-A268-FB6EAAA84864}" destId="{A1C5005E-0DC7-47FF-A7F7-38A46AED8C08}" srcOrd="1" destOrd="0" presId="urn:microsoft.com/office/officeart/2005/8/layout/chart3"/>
    <dgm:cxn modelId="{A8EE5610-CA06-4CDA-BC85-84D0878F5803}" type="presOf" srcId="{F9557509-5BC1-4E4A-96D8-803B7A4F2E6B}" destId="{E8D7E571-1B69-4553-931B-9C71F837AFF1}"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1DD940ED-1C58-439F-BE7A-430AC09D3F67}" type="presOf" srcId="{31450FA7-78DF-4C10-8DDC-FC7AE70E22B7}" destId="{177E0B9A-BEDE-45F4-B3C0-2AFA2B06C85E}" srcOrd="1" destOrd="0" presId="urn:microsoft.com/office/officeart/2005/8/layout/chart3"/>
    <dgm:cxn modelId="{BE631F52-E947-4C57-BEF1-1A373ED42FEE}" type="presOf" srcId="{1332526E-A2A5-4ABF-83EE-856915AEA525}" destId="{0E3B1684-5843-48CC-8EE5-1003A7CD23A2}" srcOrd="1" destOrd="0" presId="urn:microsoft.com/office/officeart/2005/8/layout/chart3"/>
    <dgm:cxn modelId="{781BB010-0939-47BE-993F-5B2536109137}" type="presOf" srcId="{A8793DB5-CD17-44B6-B3EE-C361D941EE5B}" destId="{1924E8FF-9FB7-4724-8466-EB40D4973D25}" srcOrd="1" destOrd="0" presId="urn:microsoft.com/office/officeart/2005/8/layout/chart3"/>
    <dgm:cxn modelId="{248C86E4-6031-436C-8418-3E42E410FD56}" type="presOf" srcId="{31450FA7-78DF-4C10-8DDC-FC7AE70E22B7}" destId="{A6D4CCA4-C53C-4F05-BA39-AB62D4D49967}" srcOrd="0" destOrd="0" presId="urn:microsoft.com/office/officeart/2005/8/layout/chart3"/>
    <dgm:cxn modelId="{612D06F2-6D5D-42B1-BBD9-0821A47528AF}" type="presOf" srcId="{CBC0E0F5-938D-46D3-A268-FB6EAAA84864}" destId="{D8A27DA7-C8B5-4804-8A27-23E18449662B}" srcOrd="0" destOrd="0" presId="urn:microsoft.com/office/officeart/2005/8/layout/chart3"/>
    <dgm:cxn modelId="{3F2BCFFC-BB86-44E1-8F9C-732555A609E5}" type="presOf" srcId="{A8793DB5-CD17-44B6-B3EE-C361D941EE5B}" destId="{70FF1515-2BB5-4F57-AF7D-2FB03F0C9FEE}" srcOrd="0" destOrd="0" presId="urn:microsoft.com/office/officeart/2005/8/layout/chart3"/>
    <dgm:cxn modelId="{6FEA744E-A8B0-4760-938F-245F326D4570}" type="presOf" srcId="{82C3D154-9931-40BB-8E1F-08234A5BCF9B}" destId="{407EF6B5-974D-4F77-A2C4-293FD72EBE79}"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4CD4CA66-DCA0-44B6-A4B3-DB036B210554}" type="presOf" srcId="{1332526E-A2A5-4ABF-83EE-856915AEA525}" destId="{BE544001-B459-4917-9771-2E188FEA5DF6}" srcOrd="0" destOrd="0" presId="urn:microsoft.com/office/officeart/2005/8/layout/chart3"/>
    <dgm:cxn modelId="{D3B80DBB-4F28-4144-95FE-B974087844E8}"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AC906F4-9264-4B88-9B10-7C064D27D0B5}" type="presParOf" srcId="{E8D7E571-1B69-4553-931B-9C71F837AFF1}" destId="{A6D4CCA4-C53C-4F05-BA39-AB62D4D49967}" srcOrd="0" destOrd="0" presId="urn:microsoft.com/office/officeart/2005/8/layout/chart3"/>
    <dgm:cxn modelId="{9CC2650D-F29E-41CB-9635-0315AA880887}" type="presParOf" srcId="{E8D7E571-1B69-4553-931B-9C71F837AFF1}" destId="{177E0B9A-BEDE-45F4-B3C0-2AFA2B06C85E}" srcOrd="1" destOrd="0" presId="urn:microsoft.com/office/officeart/2005/8/layout/chart3"/>
    <dgm:cxn modelId="{A761ACBA-5F38-461F-A9C9-3900848D593A}" type="presParOf" srcId="{E8D7E571-1B69-4553-931B-9C71F837AFF1}" destId="{D8A27DA7-C8B5-4804-8A27-23E18449662B}" srcOrd="2" destOrd="0" presId="urn:microsoft.com/office/officeart/2005/8/layout/chart3"/>
    <dgm:cxn modelId="{7A07EE71-3230-4CF3-9916-56F61BB6B9A2}" type="presParOf" srcId="{E8D7E571-1B69-4553-931B-9C71F837AFF1}" destId="{A1C5005E-0DC7-47FF-A7F7-38A46AED8C08}" srcOrd="3" destOrd="0" presId="urn:microsoft.com/office/officeart/2005/8/layout/chart3"/>
    <dgm:cxn modelId="{17C5221F-8925-4609-8952-ECD1E51C5F9D}" type="presParOf" srcId="{E8D7E571-1B69-4553-931B-9C71F837AFF1}" destId="{BE544001-B459-4917-9771-2E188FEA5DF6}" srcOrd="4" destOrd="0" presId="urn:microsoft.com/office/officeart/2005/8/layout/chart3"/>
    <dgm:cxn modelId="{48A72C08-F674-45C1-B92B-94E646E2C8D4}" type="presParOf" srcId="{E8D7E571-1B69-4553-931B-9C71F837AFF1}" destId="{0E3B1684-5843-48CC-8EE5-1003A7CD23A2}" srcOrd="5" destOrd="0" presId="urn:microsoft.com/office/officeart/2005/8/layout/chart3"/>
    <dgm:cxn modelId="{C2531ED3-8B1B-4924-88D6-EE6ED65CF83B}" type="presParOf" srcId="{E8D7E571-1B69-4553-931B-9C71F837AFF1}" destId="{96A2ABAB-D0C6-4681-AE89-C571B45A61E2}" srcOrd="6" destOrd="0" presId="urn:microsoft.com/office/officeart/2005/8/layout/chart3"/>
    <dgm:cxn modelId="{AA003989-1ED7-4843-80CC-69442755F89B}" type="presParOf" srcId="{E8D7E571-1B69-4553-931B-9C71F837AFF1}" destId="{CB464710-BD87-4006-A435-1F1F4FD3DAA8}" srcOrd="7" destOrd="0" presId="urn:microsoft.com/office/officeart/2005/8/layout/chart3"/>
    <dgm:cxn modelId="{8A350E28-2792-4A9D-A123-8ABFF36D466E}" type="presParOf" srcId="{E8D7E571-1B69-4553-931B-9C71F837AFF1}" destId="{70FF1515-2BB5-4F57-AF7D-2FB03F0C9FEE}" srcOrd="8" destOrd="0" presId="urn:microsoft.com/office/officeart/2005/8/layout/chart3"/>
    <dgm:cxn modelId="{30D9B2A5-7FAD-4C48-BF09-B2C39CF4AA4E}" type="presParOf" srcId="{E8D7E571-1B69-4553-931B-9C71F837AFF1}" destId="{1924E8FF-9FB7-4724-8466-EB40D4973D25}" srcOrd="9" destOrd="0" presId="urn:microsoft.com/office/officeart/2005/8/layout/chart3"/>
    <dgm:cxn modelId="{94D6DAA5-A8CA-468B-8CF3-712498D47384}" type="presParOf" srcId="{E8D7E571-1B69-4553-931B-9C71F837AFF1}" destId="{407EF6B5-974D-4F77-A2C4-293FD72EBE79}" srcOrd="10" destOrd="0" presId="urn:microsoft.com/office/officeart/2005/8/layout/chart3"/>
    <dgm:cxn modelId="{A88774F3-555C-4605-B93F-680ECF1965DB}"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09F56BD6-0744-4188-9D0A-78ACF1D550A0}" type="presOf" srcId="{1332526E-A2A5-4ABF-83EE-856915AEA525}" destId="{BE544001-B459-4917-9771-2E188FEA5DF6}" srcOrd="0" destOrd="0" presId="urn:microsoft.com/office/officeart/2005/8/layout/chart3"/>
    <dgm:cxn modelId="{FB186868-B6E1-4ED0-AB37-6AE6F652A79F}" type="presOf" srcId="{F9557509-5BC1-4E4A-96D8-803B7A4F2E6B}" destId="{E8D7E571-1B69-4553-931B-9C71F837AFF1}"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DB905717-024B-4C54-9CFE-4AC7AC7D7F0F}" type="presOf" srcId="{A8793DB5-CD17-44B6-B3EE-C361D941EE5B}" destId="{1924E8FF-9FB7-4724-8466-EB40D4973D25}"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B06723D6-576F-4B41-902A-6F712C6EA4AC}" type="presOf" srcId="{31450FA7-78DF-4C10-8DDC-FC7AE70E22B7}" destId="{177E0B9A-BEDE-45F4-B3C0-2AFA2B06C85E}" srcOrd="1"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60ABEE0B-BF14-42CA-8C6B-340845E9883F}" type="presOf" srcId="{1332526E-A2A5-4ABF-83EE-856915AEA525}" destId="{0E3B1684-5843-48CC-8EE5-1003A7CD23A2}" srcOrd="1" destOrd="0" presId="urn:microsoft.com/office/officeart/2005/8/layout/chart3"/>
    <dgm:cxn modelId="{F8E67364-5C99-4ECD-8234-2A6410F0B4CD}" type="presOf" srcId="{82C3D154-9931-40BB-8E1F-08234A5BCF9B}" destId="{52D7CA66-9C3E-496F-9AD1-90177EB6AA2F}"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D30CAEC-9304-49AF-93CB-3C1BDB5C9F6A}"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63A14284-5A26-4A4C-9215-5EB2CBB4F036}" type="presOf" srcId="{4ED783A4-12AC-4EA1-9ADA-2D6ED031B3CF}" destId="{CB464710-BD87-4006-A435-1F1F4FD3DAA8}" srcOrd="1" destOrd="0" presId="urn:microsoft.com/office/officeart/2005/8/layout/chart3"/>
    <dgm:cxn modelId="{4223A995-58A8-4894-BF90-F5E30829543F}" type="presOf" srcId="{CBC0E0F5-938D-46D3-A268-FB6EAAA84864}" destId="{D8A27DA7-C8B5-4804-8A27-23E18449662B}" srcOrd="0" destOrd="0" presId="urn:microsoft.com/office/officeart/2005/8/layout/chart3"/>
    <dgm:cxn modelId="{43DB892D-2CF2-4443-842A-2136733CED2A}" type="presOf" srcId="{4ED783A4-12AC-4EA1-9ADA-2D6ED031B3CF}" destId="{96A2ABAB-D0C6-4681-AE89-C571B45A61E2}"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3267ACC2-F0EE-4CD8-8019-3DA301ABCD6F}" type="presOf" srcId="{31450FA7-78DF-4C10-8DDC-FC7AE70E22B7}" destId="{A6D4CCA4-C53C-4F05-BA39-AB62D4D49967}" srcOrd="0" destOrd="0" presId="urn:microsoft.com/office/officeart/2005/8/layout/chart3"/>
    <dgm:cxn modelId="{C7BA75D9-6DD9-4B1D-AA6F-91D7BA886DBA}" type="presOf" srcId="{82C3D154-9931-40BB-8E1F-08234A5BCF9B}" destId="{407EF6B5-974D-4F77-A2C4-293FD72EBE79}" srcOrd="0" destOrd="0" presId="urn:microsoft.com/office/officeart/2005/8/layout/chart3"/>
    <dgm:cxn modelId="{F85547C1-A8BC-400E-AAF1-0649DE640DE2}" type="presOf" srcId="{A8793DB5-CD17-44B6-B3EE-C361D941EE5B}" destId="{70FF1515-2BB5-4F57-AF7D-2FB03F0C9FEE}" srcOrd="0" destOrd="0" presId="urn:microsoft.com/office/officeart/2005/8/layout/chart3"/>
    <dgm:cxn modelId="{931EC588-EE30-4D87-8A3D-8B4821F2A813}" type="presParOf" srcId="{E8D7E571-1B69-4553-931B-9C71F837AFF1}" destId="{A6D4CCA4-C53C-4F05-BA39-AB62D4D49967}" srcOrd="0" destOrd="0" presId="urn:microsoft.com/office/officeart/2005/8/layout/chart3"/>
    <dgm:cxn modelId="{209CB562-C251-4585-9B46-EB54AB3CA46F}" type="presParOf" srcId="{E8D7E571-1B69-4553-931B-9C71F837AFF1}" destId="{177E0B9A-BEDE-45F4-B3C0-2AFA2B06C85E}" srcOrd="1" destOrd="0" presId="urn:microsoft.com/office/officeart/2005/8/layout/chart3"/>
    <dgm:cxn modelId="{55A14C36-FC1B-4C92-9120-05AE3A56057C}" type="presParOf" srcId="{E8D7E571-1B69-4553-931B-9C71F837AFF1}" destId="{D8A27DA7-C8B5-4804-8A27-23E18449662B}" srcOrd="2" destOrd="0" presId="urn:microsoft.com/office/officeart/2005/8/layout/chart3"/>
    <dgm:cxn modelId="{7DC34808-EB5F-44C3-97B1-213C0CCB1BC6}" type="presParOf" srcId="{E8D7E571-1B69-4553-931B-9C71F837AFF1}" destId="{A1C5005E-0DC7-47FF-A7F7-38A46AED8C08}" srcOrd="3" destOrd="0" presId="urn:microsoft.com/office/officeart/2005/8/layout/chart3"/>
    <dgm:cxn modelId="{F8F13B7D-C9BA-48E5-9813-A77B795B703A}" type="presParOf" srcId="{E8D7E571-1B69-4553-931B-9C71F837AFF1}" destId="{BE544001-B459-4917-9771-2E188FEA5DF6}" srcOrd="4" destOrd="0" presId="urn:microsoft.com/office/officeart/2005/8/layout/chart3"/>
    <dgm:cxn modelId="{5B62E45F-8588-4754-B274-6F427DB683B5}" type="presParOf" srcId="{E8D7E571-1B69-4553-931B-9C71F837AFF1}" destId="{0E3B1684-5843-48CC-8EE5-1003A7CD23A2}" srcOrd="5" destOrd="0" presId="urn:microsoft.com/office/officeart/2005/8/layout/chart3"/>
    <dgm:cxn modelId="{FAD7024F-0AA6-4BF4-ABD8-4EAF3970B93D}" type="presParOf" srcId="{E8D7E571-1B69-4553-931B-9C71F837AFF1}" destId="{96A2ABAB-D0C6-4681-AE89-C571B45A61E2}" srcOrd="6" destOrd="0" presId="urn:microsoft.com/office/officeart/2005/8/layout/chart3"/>
    <dgm:cxn modelId="{ACD65910-68AD-4BA7-835B-03F157D63957}" type="presParOf" srcId="{E8D7E571-1B69-4553-931B-9C71F837AFF1}" destId="{CB464710-BD87-4006-A435-1F1F4FD3DAA8}" srcOrd="7" destOrd="0" presId="urn:microsoft.com/office/officeart/2005/8/layout/chart3"/>
    <dgm:cxn modelId="{6C17F4F0-A88A-4696-8252-6C4ED3E49B9C}" type="presParOf" srcId="{E8D7E571-1B69-4553-931B-9C71F837AFF1}" destId="{70FF1515-2BB5-4F57-AF7D-2FB03F0C9FEE}" srcOrd="8" destOrd="0" presId="urn:microsoft.com/office/officeart/2005/8/layout/chart3"/>
    <dgm:cxn modelId="{7F6A4D43-D293-43B2-8E52-908E581B2202}" type="presParOf" srcId="{E8D7E571-1B69-4553-931B-9C71F837AFF1}" destId="{1924E8FF-9FB7-4724-8466-EB40D4973D25}" srcOrd="9" destOrd="0" presId="urn:microsoft.com/office/officeart/2005/8/layout/chart3"/>
    <dgm:cxn modelId="{F4BB2C8A-DF6F-4400-8156-5DC7F5CF9769}" type="presParOf" srcId="{E8D7E571-1B69-4553-931B-9C71F837AFF1}" destId="{407EF6B5-974D-4F77-A2C4-293FD72EBE79}" srcOrd="10" destOrd="0" presId="urn:microsoft.com/office/officeart/2005/8/layout/chart3"/>
    <dgm:cxn modelId="{F0AA8DE1-F350-4A3A-AD60-B5C5C69C17B1}"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7189" y="462798"/>
          <a:ext cx="3822121" cy="3822121"/>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49201" y="872311"/>
        <a:ext cx="1114785" cy="819026"/>
      </dsp:txXfrm>
    </dsp:sp>
    <dsp:sp modelId="{D8A27DA7-C8B5-4804-8A27-23E18449662B}">
      <dsp:nvSpPr>
        <dsp:cNvPr id="0" name=""/>
        <dsp:cNvSpPr/>
      </dsp:nvSpPr>
      <dsp:spPr>
        <a:xfrm>
          <a:off x="799284" y="462522"/>
          <a:ext cx="3822121" cy="3822121"/>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5617" y="1986820"/>
        <a:ext cx="1155736" cy="773524"/>
      </dsp:txXfrm>
    </dsp:sp>
    <dsp:sp modelId="{BE544001-B459-4917-9771-2E188FEA5DF6}">
      <dsp:nvSpPr>
        <dsp:cNvPr id="0" name=""/>
        <dsp:cNvSpPr/>
      </dsp:nvSpPr>
      <dsp:spPr>
        <a:xfrm>
          <a:off x="799284" y="462522"/>
          <a:ext cx="3822121" cy="3822121"/>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296" y="3056104"/>
        <a:ext cx="1114785" cy="819026"/>
      </dsp:txXfrm>
    </dsp:sp>
    <dsp:sp modelId="{96A2ABAB-D0C6-4681-AE89-C571B45A61E2}">
      <dsp:nvSpPr>
        <dsp:cNvPr id="0" name=""/>
        <dsp:cNvSpPr/>
      </dsp:nvSpPr>
      <dsp:spPr>
        <a:xfrm>
          <a:off x="799284" y="462522"/>
          <a:ext cx="3822121" cy="3822121"/>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3056104"/>
        <a:ext cx="1114785" cy="819026"/>
      </dsp:txXfrm>
    </dsp:sp>
    <dsp:sp modelId="{70FF1515-2BB5-4F57-AF7D-2FB03F0C9FEE}">
      <dsp:nvSpPr>
        <dsp:cNvPr id="0" name=""/>
        <dsp:cNvSpPr/>
      </dsp:nvSpPr>
      <dsp:spPr>
        <a:xfrm>
          <a:off x="799284" y="462522"/>
          <a:ext cx="3822121" cy="3822121"/>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436" y="1986820"/>
        <a:ext cx="1155736" cy="773524"/>
      </dsp:txXfrm>
    </dsp:sp>
    <dsp:sp modelId="{407EF6B5-974D-4F77-A2C4-293FD72EBE79}">
      <dsp:nvSpPr>
        <dsp:cNvPr id="0" name=""/>
        <dsp:cNvSpPr/>
      </dsp:nvSpPr>
      <dsp:spPr>
        <a:xfrm>
          <a:off x="799284" y="462522"/>
          <a:ext cx="3822121" cy="3822121"/>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872035"/>
        <a:ext cx="1114785" cy="819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23/06/2015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off blend demo.</a:t>
            </a:r>
            <a:r>
              <a:rPr lang="en-US" baseline="0" dirty="0" smtClean="0"/>
              <a:t>  I think Kat is going to cover this.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16</a:t>
            </a:fld>
            <a:endParaRPr lang="en-GB"/>
          </a:p>
        </p:txBody>
      </p:sp>
    </p:spTree>
    <p:extLst>
      <p:ext uri="{BB962C8B-B14F-4D97-AF65-F5344CB8AC3E}">
        <p14:creationId xmlns:p14="http://schemas.microsoft.com/office/powerpoint/2010/main" val="391077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19</a:t>
            </a:fld>
            <a:endParaRPr lang="en-GB"/>
          </a:p>
        </p:txBody>
      </p:sp>
    </p:spTree>
    <p:extLst>
      <p:ext uri="{BB962C8B-B14F-4D97-AF65-F5344CB8AC3E}">
        <p14:creationId xmlns:p14="http://schemas.microsoft.com/office/powerpoint/2010/main" val="63643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 enters are separate</a:t>
            </a:r>
            <a:r>
              <a:rPr lang="en-US" baseline="0" dirty="0" smtClean="0"/>
              <a:t> for win 8 and win phone.  MSDN has now been converged as well.  </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20</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24</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25</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core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5</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31</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6/23/2015 3:33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4951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6/23/2015 3:33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5329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6/23/2015 3:33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3050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46</a:t>
            </a:fld>
            <a:endParaRPr lang="en-GB"/>
          </a:p>
        </p:txBody>
      </p:sp>
    </p:spTree>
    <p:extLst>
      <p:ext uri="{BB962C8B-B14F-4D97-AF65-F5344CB8AC3E}">
        <p14:creationId xmlns:p14="http://schemas.microsoft.com/office/powerpoint/2010/main" val="2307205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6/24/2015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92740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978637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77091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8</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48071D6-A44C-4D99-8CB3-96457605E879}"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7552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http://azure.microsoft.com/blog/2015/04/29/azure-peaks-in-the-valley-new-features-and-innovation/</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6/24/2015 11:14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825304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Code</a:t>
            </a:r>
          </a:p>
          <a:p>
            <a:r>
              <a:rPr lang="en-US" dirty="0" smtClean="0">
                <a:sym typeface="Wingdings" panose="05000000000000000000" pitchFamily="2" charset="2"/>
              </a:rPr>
              <a:t>Makers: Windows 10 IoT Core Insider Preview</a:t>
            </a:r>
          </a:p>
          <a:p>
            <a:pPr lvl="1"/>
            <a:r>
              <a:rPr lang="en-US" dirty="0" smtClean="0">
                <a:sym typeface="Wingdings" panose="05000000000000000000" pitchFamily="2" charset="2"/>
              </a:rPr>
              <a:t>New partnerships announced: Arduino, Hackster.io</a:t>
            </a:r>
          </a:p>
          <a:p>
            <a:r>
              <a:rPr lang="en-US" dirty="0" smtClean="0">
                <a:sym typeface="Wingdings" panose="05000000000000000000" pitchFamily="2" charset="2"/>
              </a:rPr>
              <a:t>And much more…</a:t>
            </a:r>
            <a:endParaRPr lang="en-US" dirty="0" smtClean="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6/24/2015 11:14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590829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63</a:t>
            </a:fld>
            <a:endParaRPr lang="en-US"/>
          </a:p>
        </p:txBody>
      </p:sp>
    </p:spTree>
    <p:extLst>
      <p:ext uri="{BB962C8B-B14F-4D97-AF65-F5344CB8AC3E}">
        <p14:creationId xmlns:p14="http://schemas.microsoft.com/office/powerpoint/2010/main" val="2293535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707263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914743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762903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72142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99715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79356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9</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547501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167079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559830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1992059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362147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096106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1387957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4262876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6/24/2015 11:14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50967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6/24/2015 11:14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1796972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Targeting</a:t>
            </a:r>
            <a:r>
              <a:rPr lang="en-US" sz="800" baseline="0" dirty="0" smtClean="0"/>
              <a:t> one or more of all these </a:t>
            </a:r>
            <a:r>
              <a:rPr lang="en-US" sz="800" baseline="0" dirty="0" err="1" smtClean="0"/>
              <a:t>sku’s</a:t>
            </a:r>
            <a:r>
              <a:rPr lang="en-US" sz="800" baseline="0" dirty="0" smtClean="0"/>
              <a:t> for each app.  Inking can be used </a:t>
            </a:r>
            <a:r>
              <a:rPr lang="en-US" sz="800" baseline="0" dirty="0" err="1" smtClean="0"/>
              <a:t>acrross</a:t>
            </a:r>
            <a:r>
              <a:rPr lang="en-US" sz="800" baseline="0" dirty="0" smtClean="0"/>
              <a:t> all of these devices.  </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764799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3051688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6073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a:t>
            </a:r>
            <a:r>
              <a:rPr lang="en-US" baseline="0" dirty="0" smtClean="0"/>
              <a:t> is the </a:t>
            </a:r>
            <a:r>
              <a:rPr lang="en-US" baseline="0" dirty="0" err="1" smtClean="0"/>
              <a:t>api</a:t>
            </a:r>
            <a:r>
              <a:rPr lang="en-US" baseline="0" dirty="0" smtClean="0"/>
              <a:t> that works across all of the device </a:t>
            </a:r>
            <a:r>
              <a:rPr lang="en-US" baseline="0" dirty="0" err="1" smtClean="0"/>
              <a:t>skus</a:t>
            </a:r>
            <a:r>
              <a:rPr lang="en-US" baseline="0" dirty="0" smtClean="0"/>
              <a:t>.  If we have a method call in one it will work across all of the </a:t>
            </a:r>
            <a:r>
              <a:rPr lang="en-US" baseline="0" dirty="0" err="1" smtClean="0"/>
              <a:t>sku’s</a:t>
            </a:r>
            <a:r>
              <a:rPr lang="en-US" baseline="0" dirty="0" smtClean="0"/>
              <a:t>.  These are the same everywhere.  This xml file carries the guarantee from Microsoft saying these are available across all devices, trust us.  This is really the win RT/phone </a:t>
            </a:r>
            <a:r>
              <a:rPr lang="en-US" baseline="0" dirty="0" err="1" smtClean="0"/>
              <a:t>api’s</a:t>
            </a:r>
            <a:r>
              <a:rPr lang="en-US" baseline="0" dirty="0" smtClean="0"/>
              <a:t> wrapped up a little differently and added to.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1187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write apps to target win 8 or phone etc.</a:t>
            </a:r>
            <a:r>
              <a:rPr lang="en-US" baseline="0" dirty="0" smtClean="0"/>
              <a:t> They now target just the platform and the </a:t>
            </a:r>
            <a:r>
              <a:rPr lang="en-US" baseline="0" dirty="0" err="1" smtClean="0"/>
              <a:t>api’s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4158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 version- I wrote the</a:t>
            </a:r>
            <a:r>
              <a:rPr lang="en-US" baseline="0" dirty="0" smtClean="0"/>
              <a:t> app for this </a:t>
            </a:r>
          </a:p>
          <a:p>
            <a:r>
              <a:rPr lang="en-US" baseline="0" dirty="0" smtClean="0"/>
              <a:t>I tested it on this version.  </a:t>
            </a:r>
          </a:p>
          <a:p>
            <a:endParaRPr lang="en-US" baseline="0" dirty="0" smtClean="0"/>
          </a:p>
          <a:p>
            <a:r>
              <a:rPr lang="en-US" baseline="0" dirty="0" smtClean="0"/>
              <a:t>Imagine the store handing this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 you could write one app package that would span</a:t>
            </a:r>
            <a:r>
              <a:rPr lang="en-US" baseline="0" dirty="0" smtClean="0"/>
              <a:t> across all of the devices.  Not many use cases but theoretically you could do this…  You can constrain it down to the devices that make sense for your app.  Obviously.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356326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83657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1290"/>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932505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6306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0637573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545873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714461"/>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714461"/>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330131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5379312"/>
          </a:xfrm>
        </p:spPr>
        <p:txBody>
          <a:bodyPr>
            <a:normAutofit/>
          </a:bodyPr>
          <a:lstStyle>
            <a:lvl1pPr>
              <a:defRPr>
                <a:gradFill>
                  <a:gsLst>
                    <a:gs pos="1250">
                      <a:schemeClr val="tx2"/>
                    </a:gs>
                    <a:gs pos="99000">
                      <a:schemeClr val="tx2"/>
                    </a:gs>
                  </a:gsLst>
                  <a:lin ang="5400000" scaled="0"/>
                </a:gradFill>
              </a:defRPr>
            </a:lvl1pPr>
            <a:lvl2pPr>
              <a:defRPr>
                <a:gradFill>
                  <a:gsLst>
                    <a:gs pos="0">
                      <a:schemeClr val="tx1">
                        <a:lumMod val="65000"/>
                        <a:lumOff val="35000"/>
                      </a:schemeClr>
                    </a:gs>
                    <a:gs pos="83000">
                      <a:schemeClr val="tx1">
                        <a:lumMod val="65000"/>
                        <a:lumOff val="35000"/>
                      </a:schemeClr>
                    </a:gs>
                  </a:gsLst>
                </a:gradFill>
              </a:defRPr>
            </a:lvl2pPr>
            <a:lvl3pPr>
              <a:defRPr>
                <a:gradFill>
                  <a:gsLst>
                    <a:gs pos="0">
                      <a:schemeClr val="tx1">
                        <a:lumMod val="65000"/>
                        <a:lumOff val="35000"/>
                      </a:schemeClr>
                    </a:gs>
                    <a:gs pos="83000">
                      <a:schemeClr val="tx1">
                        <a:lumMod val="65000"/>
                        <a:lumOff val="35000"/>
                      </a:schemeClr>
                    </a:gs>
                  </a:gsLst>
                </a:gradFill>
              </a:defRPr>
            </a:lvl3pPr>
            <a:lvl4pPr>
              <a:defRPr>
                <a:gradFill>
                  <a:gsLst>
                    <a:gs pos="0">
                      <a:schemeClr val="tx1">
                        <a:lumMod val="65000"/>
                        <a:lumOff val="35000"/>
                      </a:schemeClr>
                    </a:gs>
                    <a:gs pos="83000">
                      <a:schemeClr val="tx1">
                        <a:lumMod val="65000"/>
                        <a:lumOff val="35000"/>
                      </a:schemeClr>
                    </a:gs>
                  </a:gsLst>
                </a:gradFill>
              </a:defRPr>
            </a:lvl4pPr>
            <a:lvl5pPr>
              <a:defRPr>
                <a:gradFill>
                  <a:gsLst>
                    <a:gs pos="0">
                      <a:schemeClr val="tx1">
                        <a:lumMod val="65000"/>
                        <a:lumOff val="35000"/>
                      </a:schemeClr>
                    </a:gs>
                    <a:gs pos="83000">
                      <a:schemeClr val="tx1">
                        <a:lumMod val="65000"/>
                        <a:lumOff val="35000"/>
                      </a:schemeClr>
                    </a:gs>
                  </a:gsLst>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gradFill>
                  <a:gsLst>
                    <a:gs pos="0">
                      <a:schemeClr val="tx1">
                        <a:lumMod val="65000"/>
                        <a:lumOff val="35000"/>
                      </a:schemeClr>
                    </a:gs>
                    <a:gs pos="83000">
                      <a:schemeClr val="tx1">
                        <a:lumMod val="65000"/>
                        <a:lumOff val="35000"/>
                      </a:schemeClr>
                    </a:gs>
                  </a:gsLst>
                </a:gradFill>
              </a:defRPr>
            </a:lvl1pPr>
          </a:lstStyle>
          <a:p>
            <a:r>
              <a:rPr lang="en-US" dirty="0" smtClean="0"/>
              <a:t>Click to edit Master title style</a:t>
            </a:r>
            <a:endParaRPr lang="en-US" dirty="0"/>
          </a:p>
        </p:txBody>
      </p:sp>
      <p:sp>
        <p:nvSpPr>
          <p:cNvPr id="5" name="Footer Placeholder 4"/>
          <p:cNvSpPr>
            <a:spLocks noGrp="1"/>
          </p:cNvSpPr>
          <p:nvPr>
            <p:ph type="ftr" sz="quarter" idx="13"/>
          </p:nvPr>
        </p:nvSpPr>
        <p:spPr>
          <a:xfrm>
            <a:off x="269243" y="6584720"/>
            <a:ext cx="8964247" cy="273280"/>
          </a:xfrm>
          <a:prstGeom prst="rect">
            <a:avLst/>
          </a:prstGeom>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789984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0178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14.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6.jpeg"/><Relationship Id="rId36" Type="http://schemas.openxmlformats.org/officeDocument/2006/relationships/image" Target="../media/image11.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15.png"/><Relationship Id="rId30" Type="http://schemas.openxmlformats.org/officeDocument/2006/relationships/image" Target="../media/image19.png"/><Relationship Id="rId35"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hyperlink" Target="http://channel9.msdn.com/events/build/2015" TargetMode="External"/><Relationship Id="rId2" Type="http://schemas.openxmlformats.org/officeDocument/2006/relationships/hyperlink" Target="http://aka.ms/win10toolspreview" TargetMode="Externa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hyperlink" Target="http://news.microsoft.com/windows10story" TargetMode="External"/><Relationship Id="rId4" Type="http://schemas.openxmlformats.org/officeDocument/2006/relationships/hyperlink" Target="http://aka.ms/win10devpreviewmva"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aka.ms/devassistant" TargetMode="External"/><Relationship Id="rId2" Type="http://schemas.openxmlformats.org/officeDocument/2006/relationships/hyperlink" Target="https://github.com/Microsoft/Windows-universal-samples" TargetMode="External"/><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39.xml"/><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1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www.visualstudio.com/" TargetMode="External"/><Relationship Id="rId4" Type="http://schemas.openxmlformats.org/officeDocument/2006/relationships/hyperlink" Target="insider.windows.com"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https://d.docs.live.net/a112ef1ae07a4d8a/Events/All%20Presentations/Windows%20Devices/Windows%2010%20for%20Developers/Continuum%20for%20Phones.mp4" TargetMode="External"/><Relationship Id="rId1" Type="http://schemas.openxmlformats.org/officeDocument/2006/relationships/video" Target="NULL" TargetMode="Externa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3.xml"/><Relationship Id="rId5" Type="http://schemas.openxmlformats.org/officeDocument/2006/relationships/image" Target="../media/image79.jpe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3" Type="http://schemas.openxmlformats.org/officeDocument/2006/relationships/hyperlink" Target="mailto:navits@microsoft.com"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4.xml"/><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Universal </a:t>
            </a:r>
            <a:br>
              <a:rPr lang="en-US" dirty="0" smtClean="0"/>
            </a:br>
            <a:r>
              <a:rPr lang="en-US" dirty="0" smtClean="0"/>
              <a:t>Windows Platform</a:t>
            </a:r>
            <a:endParaRPr lang="en-US" dirty="0"/>
          </a:p>
        </p:txBody>
      </p:sp>
      <p:sp>
        <p:nvSpPr>
          <p:cNvPr id="3" name="Subtitle 2"/>
          <p:cNvSpPr>
            <a:spLocks noGrp="1"/>
          </p:cNvSpPr>
          <p:nvPr>
            <p:ph type="subTitle" idx="1"/>
          </p:nvPr>
        </p:nvSpPr>
        <p:spPr>
          <a:xfrm>
            <a:off x="728296" y="3431828"/>
            <a:ext cx="10358804" cy="2238552"/>
          </a:xfrm>
        </p:spPr>
        <p:txBody>
          <a:bodyPr/>
          <a:lstStyle/>
          <a:p>
            <a:r>
              <a:rPr lang="en-US" dirty="0" smtClean="0"/>
              <a:t>Developer’s guide for </a:t>
            </a:r>
          </a:p>
          <a:p>
            <a:r>
              <a:rPr lang="en-US" dirty="0" smtClean="0"/>
              <a:t>Windows 10 preview</a:t>
            </a:r>
          </a:p>
          <a:p>
            <a:r>
              <a:rPr lang="en-US" dirty="0" smtClean="0">
                <a:solidFill>
                  <a:schemeClr val="bg2">
                    <a:lumMod val="90000"/>
                  </a:schemeClr>
                </a:solidFill>
              </a:rPr>
              <a:t>Andy &amp; Jerry</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smtClean="0"/>
              <a:t>Apps have traditionally on mobile devices been isolated</a:t>
            </a:r>
          </a:p>
          <a:p>
            <a:r>
              <a:rPr lang="en-US" dirty="0" smtClean="0"/>
              <a:t>Isolation is good but…</a:t>
            </a:r>
          </a:p>
          <a:p>
            <a:r>
              <a:rPr lang="en-US" dirty="0" smtClean="0"/>
              <a:t>Users want to get things done</a:t>
            </a:r>
          </a:p>
          <a:p>
            <a:r>
              <a:rPr lang="en-US" dirty="0" smtClean="0"/>
              <a:t>What did the web teach us?</a:t>
            </a:r>
          </a:p>
          <a:p>
            <a:pPr lvl="1"/>
            <a:r>
              <a:rPr lang="en-US" dirty="0" smtClean="0"/>
              <a:t>URL based activation/app model allows for apps to integrate easily </a:t>
            </a:r>
          </a:p>
          <a:p>
            <a:pPr lvl="1"/>
            <a:r>
              <a:rPr lang="en-US" dirty="0" smtClean="0"/>
              <a:t>Keep it simple</a:t>
            </a:r>
          </a:p>
          <a:p>
            <a:pPr lvl="1"/>
            <a:r>
              <a:rPr lang="en-US" dirty="0" smtClean="0"/>
              <a:t>Build it and let the ecosystem flourish</a:t>
            </a:r>
          </a:p>
          <a:p>
            <a:r>
              <a:rPr lang="en-US" dirty="0" smtClean="0"/>
              <a:t>What did COM teach us?</a:t>
            </a:r>
          </a:p>
          <a:p>
            <a:pPr lvl="1"/>
            <a:r>
              <a:rPr lang="en-US" dirty="0" smtClean="0"/>
              <a:t>Build it and let the ecosystem flourish</a:t>
            </a:r>
          </a:p>
          <a:p>
            <a:pPr lvl="1"/>
            <a:r>
              <a:rPr lang="en-US" dirty="0" smtClean="0"/>
              <a:t>Complexity kills</a:t>
            </a:r>
          </a:p>
          <a:p>
            <a:endParaRPr lang="en-US" dirty="0"/>
          </a:p>
        </p:txBody>
      </p:sp>
      <p:sp>
        <p:nvSpPr>
          <p:cNvPr id="3" name="Title 2"/>
          <p:cNvSpPr>
            <a:spLocks noGrp="1"/>
          </p:cNvSpPr>
          <p:nvPr>
            <p:ph type="title"/>
          </p:nvPr>
        </p:nvSpPr>
        <p:spPr/>
        <p:txBody>
          <a:bodyPr/>
          <a:lstStyle/>
          <a:p>
            <a:r>
              <a:rPr lang="en-US" smtClean="0"/>
              <a:t>App Integration</a:t>
            </a:r>
            <a:endParaRPr lang="en-US" dirty="0"/>
          </a:p>
        </p:txBody>
      </p:sp>
    </p:spTree>
    <p:extLst>
      <p:ext uri="{BB962C8B-B14F-4D97-AF65-F5344CB8AC3E}">
        <p14:creationId xmlns:p14="http://schemas.microsoft.com/office/powerpoint/2010/main" val="1745054684"/>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68988"/>
          </a:xfrm>
        </p:spPr>
        <p:txBody>
          <a:bodyPr/>
          <a:lstStyle/>
          <a:p>
            <a:r>
              <a:rPr lang="en-US" dirty="0" smtClean="0"/>
              <a:t>Allow apps to integrate using the best of the web</a:t>
            </a:r>
          </a:p>
          <a:p>
            <a:r>
              <a:rPr lang="en-US" dirty="0" smtClean="0"/>
              <a:t>URL based activation/communication</a:t>
            </a:r>
          </a:p>
          <a:p>
            <a:r>
              <a:rPr lang="en-US" dirty="0" smtClean="0"/>
              <a:t>Foreground to Foreground</a:t>
            </a:r>
          </a:p>
          <a:p>
            <a:pPr lvl="1"/>
            <a:r>
              <a:rPr lang="en-US" dirty="0" smtClean="0"/>
              <a:t>Very similar to the web model</a:t>
            </a:r>
          </a:p>
          <a:p>
            <a:pPr lvl="1"/>
            <a:r>
              <a:rPr lang="en-US" dirty="0" smtClean="0"/>
              <a:t>Allows for custom scheme invocation </a:t>
            </a:r>
            <a:r>
              <a:rPr lang="en-US" dirty="0" err="1" smtClean="0"/>
              <a:t>skype:andrewclinick</a:t>
            </a:r>
            <a:r>
              <a:rPr lang="en-US" dirty="0" smtClean="0"/>
              <a:t> </a:t>
            </a:r>
          </a:p>
          <a:p>
            <a:pPr lvl="1"/>
            <a:r>
              <a:rPr lang="en-US" dirty="0" smtClean="0"/>
              <a:t>New in 10: the ability to return results, query for apps and enumerate apps</a:t>
            </a:r>
          </a:p>
          <a:p>
            <a:r>
              <a:rPr lang="en-US" dirty="0" smtClean="0"/>
              <a:t>Foreground to Background</a:t>
            </a:r>
          </a:p>
          <a:p>
            <a:pPr lvl="1"/>
            <a:r>
              <a:rPr lang="en-US" dirty="0" smtClean="0"/>
              <a:t>Application services</a:t>
            </a:r>
          </a:p>
          <a:p>
            <a:pPr lvl="1"/>
            <a:r>
              <a:rPr lang="en-US" dirty="0" smtClean="0"/>
              <a:t>Enables you to “publish” a background task that can be called by other apps</a:t>
            </a:r>
          </a:p>
          <a:p>
            <a:pPr lvl="1"/>
            <a:r>
              <a:rPr lang="en-US" dirty="0" smtClean="0"/>
              <a:t>Facebook &amp; Twitter integration with the People app is a key example of this	</a:t>
            </a:r>
            <a:endParaRPr lang="en-US" dirty="0"/>
          </a:p>
        </p:txBody>
      </p:sp>
      <p:sp>
        <p:nvSpPr>
          <p:cNvPr id="3" name="Title 2"/>
          <p:cNvSpPr>
            <a:spLocks noGrp="1"/>
          </p:cNvSpPr>
          <p:nvPr>
            <p:ph type="title"/>
          </p:nvPr>
        </p:nvSpPr>
        <p:spPr/>
        <p:txBody>
          <a:bodyPr/>
          <a:lstStyle/>
          <a:p>
            <a:r>
              <a:rPr lang="en-US" dirty="0" smtClean="0"/>
              <a:t>Building a Web of Apps</a:t>
            </a:r>
            <a:endParaRPr lang="en-US" dirty="0"/>
          </a:p>
        </p:txBody>
      </p:sp>
    </p:spTree>
    <p:extLst>
      <p:ext uri="{BB962C8B-B14F-4D97-AF65-F5344CB8AC3E}">
        <p14:creationId xmlns:p14="http://schemas.microsoft.com/office/powerpoint/2010/main" val="1686852601"/>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306051"/>
          </a:xfrm>
        </p:spPr>
        <p:txBody>
          <a:bodyPr/>
          <a:lstStyle/>
          <a:p>
            <a:r>
              <a:rPr lang="en-US" dirty="0" smtClean="0"/>
              <a:t>Using our own technology was a key feature for 10</a:t>
            </a:r>
          </a:p>
          <a:p>
            <a:r>
              <a:rPr lang="en-US" dirty="0" smtClean="0"/>
              <a:t>Cortana and People app use app services extensively</a:t>
            </a:r>
          </a:p>
          <a:p>
            <a:pPr lvl="1"/>
            <a:r>
              <a:rPr lang="en-US" sz="2745" dirty="0">
                <a:solidFill>
                  <a:srgbClr val="00B0F0"/>
                </a:solidFill>
              </a:rPr>
              <a:t>People</a:t>
            </a:r>
            <a:r>
              <a:rPr lang="en-US" sz="2745" dirty="0"/>
              <a:t>: Social Network Extensibility</a:t>
            </a:r>
          </a:p>
          <a:p>
            <a:pPr lvl="1"/>
            <a:r>
              <a:rPr lang="en-US" sz="2745" dirty="0">
                <a:solidFill>
                  <a:srgbClr val="00B0F0"/>
                </a:solidFill>
              </a:rPr>
              <a:t>Cortana</a:t>
            </a:r>
            <a:r>
              <a:rPr lang="en-US" sz="2745" dirty="0"/>
              <a:t>: Voice Commands on Cortana’s canvas</a:t>
            </a:r>
          </a:p>
          <a:p>
            <a:pPr lvl="1"/>
            <a:r>
              <a:rPr lang="en-US" sz="2745" dirty="0">
                <a:solidFill>
                  <a:srgbClr val="00B0F0"/>
                </a:solidFill>
              </a:rPr>
              <a:t>Office &amp; Skype</a:t>
            </a:r>
            <a:r>
              <a:rPr lang="en-US" sz="2745" dirty="0"/>
              <a:t>: Meeting requests</a:t>
            </a:r>
          </a:p>
          <a:p>
            <a:pPr lvl="1"/>
            <a:r>
              <a:rPr lang="en-US" sz="2745" dirty="0">
                <a:solidFill>
                  <a:srgbClr val="00B0F0"/>
                </a:solidFill>
              </a:rPr>
              <a:t>Interactive Toasts</a:t>
            </a:r>
            <a:r>
              <a:rPr lang="en-US" sz="2745" dirty="0"/>
              <a:t>: User input/controls in toasts</a:t>
            </a:r>
          </a:p>
          <a:p>
            <a:pPr lvl="1"/>
            <a:r>
              <a:rPr lang="en-US" sz="2745" dirty="0">
                <a:solidFill>
                  <a:srgbClr val="00B0F0"/>
                </a:solidFill>
              </a:rPr>
              <a:t>Photos</a:t>
            </a:r>
            <a:r>
              <a:rPr lang="en-US" sz="2745" dirty="0"/>
              <a:t>: Photo Editors</a:t>
            </a:r>
          </a:p>
          <a:p>
            <a:pPr lvl="1"/>
            <a:r>
              <a:rPr lang="en-US" sz="2745" dirty="0">
                <a:solidFill>
                  <a:srgbClr val="00B0F0"/>
                </a:solidFill>
              </a:rPr>
              <a:t>Camera</a:t>
            </a:r>
            <a:r>
              <a:rPr lang="en-US" sz="2745" dirty="0"/>
              <a:t>: Lenses</a:t>
            </a:r>
          </a:p>
        </p:txBody>
      </p:sp>
      <p:sp>
        <p:nvSpPr>
          <p:cNvPr id="3" name="Title 2"/>
          <p:cNvSpPr>
            <a:spLocks noGrp="1"/>
          </p:cNvSpPr>
          <p:nvPr>
            <p:ph type="title"/>
          </p:nvPr>
        </p:nvSpPr>
        <p:spPr/>
        <p:txBody>
          <a:bodyPr/>
          <a:lstStyle/>
          <a:p>
            <a:r>
              <a:rPr lang="en-US" smtClean="0"/>
              <a:t>App 2 App/App Services and 1st party apps</a:t>
            </a:r>
            <a:endParaRPr lang="en-US" dirty="0"/>
          </a:p>
        </p:txBody>
      </p:sp>
    </p:spTree>
    <p:extLst>
      <p:ext uri="{BB962C8B-B14F-4D97-AF65-F5344CB8AC3E}">
        <p14:creationId xmlns:p14="http://schemas.microsoft.com/office/powerpoint/2010/main" val="2513151223"/>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8643" y="569092"/>
            <a:ext cx="9860673" cy="1499403"/>
          </a:xfrm>
        </p:spPr>
        <p:txBody>
          <a:bodyPr/>
          <a:lstStyle/>
          <a:p>
            <a:r>
              <a:rPr lang="en-US" dirty="0" smtClean="0"/>
              <a:t>Example: Viber integration with Cortana</a:t>
            </a:r>
            <a:endParaRPr lang="en-US" dirty="0"/>
          </a:p>
        </p:txBody>
      </p:sp>
      <p:sp>
        <p:nvSpPr>
          <p:cNvPr id="9" name="Content Placeholder 8"/>
          <p:cNvSpPr>
            <a:spLocks noGrp="1"/>
          </p:cNvSpPr>
          <p:nvPr>
            <p:ph sz="half" idx="4294967295"/>
          </p:nvPr>
        </p:nvSpPr>
        <p:spPr>
          <a:xfrm>
            <a:off x="343941" y="2166789"/>
            <a:ext cx="4754880" cy="3222437"/>
          </a:xfrm>
          <a:prstGeom prst="rect">
            <a:avLst/>
          </a:prstGeom>
        </p:spPr>
        <p:txBody>
          <a:bodyPr/>
          <a:lstStyle/>
          <a:p>
            <a:r>
              <a:rPr lang="en-US" sz="3529" dirty="0"/>
              <a:t>Define the app services in the </a:t>
            </a:r>
            <a:r>
              <a:rPr lang="en-US" sz="3529" dirty="0" err="1"/>
              <a:t>appmanifest</a:t>
            </a:r>
            <a:endParaRPr lang="en-US" sz="3529" dirty="0"/>
          </a:p>
          <a:p>
            <a:r>
              <a:rPr lang="en-US" sz="3529" dirty="0"/>
              <a:t>Register the Voice Command Definition file with Cortana</a:t>
            </a:r>
          </a:p>
        </p:txBody>
      </p:sp>
      <p:sp>
        <p:nvSpPr>
          <p:cNvPr id="11" name="Content Placeholder 10"/>
          <p:cNvSpPr>
            <a:spLocks noGrp="1"/>
          </p:cNvSpPr>
          <p:nvPr>
            <p:ph sz="half" idx="4294967295"/>
          </p:nvPr>
        </p:nvSpPr>
        <p:spPr>
          <a:xfrm>
            <a:off x="4900767" y="2059676"/>
            <a:ext cx="7395504" cy="3458319"/>
          </a:xfrm>
          <a:prstGeom prst="rect">
            <a:avLst/>
          </a:prstGeom>
          <a:noFill/>
        </p:spPr>
        <p:txBody>
          <a:bodyPr wrap="square">
            <a:spAutoFit/>
          </a:bodyPr>
          <a:lstStyle/>
          <a:p>
            <a:pPr>
              <a:spcBef>
                <a:spcPts val="0"/>
              </a:spcBef>
            </a:pPr>
            <a:r>
              <a:rPr lang="en-US" sz="1568" dirty="0">
                <a:solidFill>
                  <a:srgbClr val="1F497D"/>
                </a:solidFill>
                <a:latin typeface="Calibri" panose="020F0502020204030204" pitchFamily="34" charset="0"/>
                <a:ea typeface="Calibri" panose="020F0502020204030204" pitchFamily="34" charset="0"/>
                <a:cs typeface="Times New Roman" panose="02020603050405020304" pitchFamily="18" charset="0"/>
              </a:rPr>
              <a:t>In </a:t>
            </a:r>
            <a:r>
              <a:rPr lang="en-US" sz="1568" dirty="0" err="1">
                <a:solidFill>
                  <a:srgbClr val="1F497D"/>
                </a:solidFill>
                <a:latin typeface="Calibri" panose="020F0502020204030204" pitchFamily="34" charset="0"/>
                <a:ea typeface="Calibri" panose="020F0502020204030204" pitchFamily="34" charset="0"/>
                <a:cs typeface="Times New Roman" panose="02020603050405020304" pitchFamily="18" charset="0"/>
              </a:rPr>
              <a:t>package.appxManifest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Extensions</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176"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uap:Extension</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176" dirty="0">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Category</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windows.appService</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176" dirty="0" err="1">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EntryPoint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ViberServices.ViberVoiceCommandService</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176"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uap:AppService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176" dirty="0">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Name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ViberVoiceServiceEndpoint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176"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uap:Extension</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Extensions</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p>
          <a:p>
            <a:pPr>
              <a:spcBef>
                <a:spcPts val="0"/>
              </a:spcBef>
            </a:pPr>
            <a:endPar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a:spcBef>
                <a:spcPts val="0"/>
              </a:spcBef>
            </a:pP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568" dirty="0">
                <a:latin typeface="Calibri" panose="020F0502020204030204" pitchFamily="34" charset="0"/>
                <a:ea typeface="Calibri" panose="020F0502020204030204" pitchFamily="34" charset="0"/>
                <a:cs typeface="Times New Roman" panose="02020603050405020304" pitchFamily="18" charset="0"/>
              </a:rPr>
              <a:t>In </a:t>
            </a:r>
            <a:r>
              <a:rPr lang="en-US" sz="1568" dirty="0" err="1">
                <a:latin typeface="Calibri" panose="020F0502020204030204" pitchFamily="34" charset="0"/>
                <a:ea typeface="Calibri" panose="020F0502020204030204" pitchFamily="34" charset="0"/>
                <a:cs typeface="Times New Roman" panose="02020603050405020304" pitchFamily="18" charset="0"/>
              </a:rPr>
              <a:t>viber.vcd</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Command</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176" dirty="0">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Name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SendMessage</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Example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Tell Mark to buy ink and paper </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Example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176"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ListenFor</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176" dirty="0" err="1">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RequireAppName</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BeforeOrAfterPhrase</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r>
              <a:rPr lang="en-US" sz="1176"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Tell {contact} [to] {message} </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ListenFor</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176"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VoiceCommandService</a:t>
            </a:r>
            <a:r>
              <a:rPr lang="en-US" sz="1176" dirty="0">
                <a:solidFill>
                  <a:srgbClr val="0000FF"/>
                </a:solidFill>
                <a:latin typeface="Consolas" panose="020B0609020204030204" pitchFamily="49" charset="0"/>
                <a:ea typeface="Calibri" panose="020F0502020204030204" pitchFamily="34" charset="0"/>
                <a:cs typeface="Times New Roman" panose="02020603050405020304" pitchFamily="18" charset="0"/>
              </a:rPr>
              <a:t> </a:t>
            </a:r>
            <a:r>
              <a:rPr lang="en-US" sz="1176" dirty="0">
                <a:solidFill>
                  <a:srgbClr val="FF0000"/>
                </a:solidFill>
                <a:latin typeface="Consolas" panose="020B0609020204030204" pitchFamily="49" charset="0"/>
                <a:ea typeface="Calibri" panose="020F0502020204030204" pitchFamily="34" charset="0"/>
                <a:cs typeface="Times New Roman" panose="02020603050405020304" pitchFamily="18" charset="0"/>
              </a:rPr>
              <a:t>Target</a:t>
            </a:r>
            <a:r>
              <a:rPr lang="en-US" sz="1176"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176"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ViberVoiceServiceEndpoint</a:t>
            </a:r>
            <a:r>
              <a:rPr lang="en-US" sz="1176"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176"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r>
              <a:rPr lang="en-US" sz="1176" dirty="0">
                <a:solidFill>
                  <a:srgbClr val="0000FF"/>
                </a:solidFill>
                <a:highlight>
                  <a:srgbClr val="FFFF00"/>
                </a:highlight>
                <a:latin typeface="Consolas" panose="020B0609020204030204" pitchFamily="49" charset="0"/>
                <a:ea typeface="Calibri" panose="020F0502020204030204" pitchFamily="34" charset="0"/>
                <a:cs typeface="Times New Roman" panose="02020603050405020304" pitchFamily="18" charset="0"/>
              </a:rPr>
              <a:t> </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176"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Command</a:t>
            </a:r>
            <a:r>
              <a:rPr lang="en-US" sz="1176"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1568"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568"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568"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9160069"/>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solidFill>
                  <a:schemeClr val="bg1"/>
                </a:solidFill>
              </a:rPr>
              <a:t>Recap &amp; Call to Action</a:t>
            </a:r>
            <a:endParaRPr lang="en-US" dirty="0">
              <a:solidFill>
                <a:schemeClr val="bg1"/>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t="10781" r="9205" b="9692"/>
          <a:stretch/>
        </p:blipFill>
        <p:spPr>
          <a:xfrm>
            <a:off x="6035951" y="2009661"/>
            <a:ext cx="6110916" cy="4780932"/>
          </a:xfrm>
          <a:prstGeom prst="rect">
            <a:avLst/>
          </a:prstGeom>
        </p:spPr>
      </p:pic>
      <p:sp>
        <p:nvSpPr>
          <p:cNvPr id="4" name="Text Placeholder 1"/>
          <p:cNvSpPr>
            <a:spLocks noGrp="1"/>
          </p:cNvSpPr>
          <p:nvPr>
            <p:ph type="body" sz="quarter" idx="10"/>
          </p:nvPr>
        </p:nvSpPr>
        <p:spPr>
          <a:xfrm>
            <a:off x="403439" y="1262641"/>
            <a:ext cx="11668727" cy="5376993"/>
          </a:xfrm>
        </p:spPr>
        <p:txBody>
          <a:bodyPr/>
          <a:lstStyle/>
          <a:p>
            <a:r>
              <a:rPr lang="en-US" sz="2745" dirty="0">
                <a:solidFill>
                  <a:schemeClr val="bg1"/>
                </a:solidFill>
              </a:rPr>
              <a:t>The Windows convergence is finally here: Start building today</a:t>
            </a:r>
          </a:p>
          <a:p>
            <a:r>
              <a:rPr lang="en-US" sz="2745" dirty="0">
                <a:solidFill>
                  <a:schemeClr val="bg1"/>
                </a:solidFill>
              </a:rPr>
              <a:t>Windows 10 = New opportunities</a:t>
            </a:r>
          </a:p>
          <a:p>
            <a:r>
              <a:rPr lang="en-US" sz="2745" dirty="0">
                <a:solidFill>
                  <a:schemeClr val="bg1"/>
                </a:solidFill>
              </a:rPr>
              <a:t>Join the Windows Insider program</a:t>
            </a:r>
          </a:p>
          <a:p>
            <a:r>
              <a:rPr lang="en-US" sz="2745" dirty="0">
                <a:solidFill>
                  <a:schemeClr val="bg1"/>
                </a:solidFill>
              </a:rPr>
              <a:t>Download Visual Studio 2015 RC</a:t>
            </a:r>
          </a:p>
          <a:p>
            <a:r>
              <a:rPr lang="en-US" sz="2745" dirty="0">
                <a:solidFill>
                  <a:schemeClr val="bg1"/>
                </a:solidFill>
              </a:rPr>
              <a:t>Download Universal Windows</a:t>
            </a:r>
            <a:br>
              <a:rPr lang="en-US" sz="2745" dirty="0">
                <a:solidFill>
                  <a:schemeClr val="bg1"/>
                </a:solidFill>
              </a:rPr>
            </a:br>
            <a:r>
              <a:rPr lang="en-US" sz="2745" dirty="0">
                <a:solidFill>
                  <a:schemeClr val="bg1"/>
                </a:solidFill>
              </a:rPr>
              <a:t>Samples</a:t>
            </a:r>
          </a:p>
          <a:p>
            <a:r>
              <a:rPr lang="en-US" sz="2745" dirty="0">
                <a:solidFill>
                  <a:schemeClr val="bg1"/>
                </a:solidFill>
              </a:rPr>
              <a:t>Learn about the Universal Windows</a:t>
            </a:r>
            <a:br>
              <a:rPr lang="en-US" sz="2745" dirty="0">
                <a:solidFill>
                  <a:schemeClr val="bg1"/>
                </a:solidFill>
              </a:rPr>
            </a:br>
            <a:r>
              <a:rPr lang="en-US" sz="2745" dirty="0">
                <a:solidFill>
                  <a:schemeClr val="bg1"/>
                </a:solidFill>
              </a:rPr>
              <a:t>Platform and the Windows 10 App Model</a:t>
            </a:r>
          </a:p>
          <a:p>
            <a:r>
              <a:rPr lang="en-US" sz="2745" dirty="0">
                <a:solidFill>
                  <a:schemeClr val="bg1"/>
                </a:solidFill>
              </a:rPr>
              <a:t>Bring your current code and apps</a:t>
            </a:r>
            <a:br>
              <a:rPr lang="en-US" sz="2745" dirty="0">
                <a:solidFill>
                  <a:schemeClr val="bg1"/>
                </a:solidFill>
              </a:rPr>
            </a:br>
            <a:r>
              <a:rPr lang="en-US" sz="2745" dirty="0">
                <a:solidFill>
                  <a:schemeClr val="bg1"/>
                </a:solidFill>
              </a:rPr>
              <a:t>to Windows 10</a:t>
            </a:r>
          </a:p>
          <a:p>
            <a:r>
              <a:rPr lang="en-US" sz="2745" dirty="0">
                <a:solidFill>
                  <a:schemeClr val="bg1"/>
                </a:solidFill>
              </a:rPr>
              <a:t>GO BUILD SOMETHING!!!</a:t>
            </a:r>
          </a:p>
          <a:p>
            <a:endParaRPr lang="en-US" sz="2745" dirty="0">
              <a:solidFill>
                <a:schemeClr val="bg1"/>
              </a:solidFill>
            </a:endParaRPr>
          </a:p>
          <a:p>
            <a:endParaRPr lang="en-US" sz="2745" dirty="0">
              <a:solidFill>
                <a:schemeClr val="bg1"/>
              </a:solidFill>
            </a:endParaRPr>
          </a:p>
          <a:p>
            <a:endParaRPr lang="en-US" sz="2745" dirty="0">
              <a:solidFill>
                <a:schemeClr val="bg1"/>
              </a:solidFill>
            </a:endParaRPr>
          </a:p>
          <a:p>
            <a:endParaRPr lang="en-US" sz="2745" dirty="0">
              <a:solidFill>
                <a:schemeClr val="bg1"/>
              </a:solidFill>
            </a:endParaRPr>
          </a:p>
          <a:p>
            <a:endParaRPr lang="en-US" sz="2745" dirty="0">
              <a:solidFill>
                <a:schemeClr val="bg1"/>
              </a:solidFill>
            </a:endParaRPr>
          </a:p>
          <a:p>
            <a:endParaRPr lang="en-US" sz="2745" dirty="0">
              <a:solidFill>
                <a:schemeClr val="bg1"/>
              </a:solidFill>
            </a:endParaRPr>
          </a:p>
        </p:txBody>
      </p:sp>
    </p:spTree>
    <p:extLst>
      <p:ext uri="{BB962C8B-B14F-4D97-AF65-F5344CB8AC3E}">
        <p14:creationId xmlns:p14="http://schemas.microsoft.com/office/powerpoint/2010/main" val="1228692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0067" y="1533869"/>
            <a:ext cx="11651870" cy="5062971"/>
          </a:xfrm>
        </p:spPr>
        <p:txBody>
          <a:bodyPr>
            <a:normAutofit fontScale="92500" lnSpcReduction="10000"/>
          </a:bodyPr>
          <a:lstStyle/>
          <a:p>
            <a:r>
              <a:rPr lang="en-US" dirty="0" smtClean="0"/>
              <a:t>Windows </a:t>
            </a:r>
            <a:r>
              <a:rPr lang="en-US" dirty="0"/>
              <a:t>10 </a:t>
            </a:r>
            <a:r>
              <a:rPr lang="en-US" dirty="0" smtClean="0"/>
              <a:t>Developer Tools Preview now available</a:t>
            </a:r>
          </a:p>
          <a:p>
            <a:pPr lvl="1"/>
            <a:r>
              <a:rPr lang="en-US" dirty="0">
                <a:hlinkClick r:id="rId2"/>
              </a:rPr>
              <a:t>http://</a:t>
            </a:r>
            <a:r>
              <a:rPr lang="en-US" dirty="0" smtClean="0">
                <a:hlinkClick r:id="rId2"/>
              </a:rPr>
              <a:t>aka.ms/win10toolspreview</a:t>
            </a:r>
            <a:r>
              <a:rPr lang="en-US" dirty="0" smtClean="0"/>
              <a:t> </a:t>
            </a:r>
            <a:endParaRPr lang="en-US" dirty="0"/>
          </a:p>
          <a:p>
            <a:r>
              <a:rPr lang="en-US" dirty="0" smtClean="0"/>
              <a:t>Build 2015 Conference – Watch On-Demand</a:t>
            </a:r>
          </a:p>
          <a:p>
            <a:pPr lvl="1"/>
            <a:r>
              <a:rPr lang="en-US" dirty="0" smtClean="0"/>
              <a:t>Watch </a:t>
            </a:r>
            <a:r>
              <a:rPr lang="en-US" dirty="0"/>
              <a:t>Online at </a:t>
            </a:r>
            <a:r>
              <a:rPr lang="en-US" dirty="0">
                <a:hlinkClick r:id="rId3"/>
              </a:rPr>
              <a:t>http://</a:t>
            </a:r>
            <a:r>
              <a:rPr lang="en-US" dirty="0" smtClean="0">
                <a:hlinkClick r:id="rId3"/>
              </a:rPr>
              <a:t>channel9.msdn.com/events/build/2015</a:t>
            </a:r>
            <a:r>
              <a:rPr lang="en-US" dirty="0" smtClean="0"/>
              <a:t>  </a:t>
            </a:r>
          </a:p>
          <a:p>
            <a:r>
              <a:rPr lang="en-US" dirty="0"/>
              <a:t>A Developer's Guide to Windows 10 </a:t>
            </a:r>
            <a:r>
              <a:rPr lang="en-US" dirty="0" smtClean="0"/>
              <a:t>Preview</a:t>
            </a:r>
            <a:endParaRPr lang="en-US" dirty="0"/>
          </a:p>
          <a:p>
            <a:pPr lvl="1"/>
            <a:r>
              <a:rPr lang="en-US" dirty="0" smtClean="0"/>
              <a:t>Free MVA Course: </a:t>
            </a:r>
            <a:r>
              <a:rPr lang="en-US" dirty="0" smtClean="0">
                <a:hlinkClick r:id="rId4"/>
              </a:rPr>
              <a:t>http</a:t>
            </a:r>
            <a:r>
              <a:rPr lang="en-US" dirty="0">
                <a:hlinkClick r:id="rId4"/>
              </a:rPr>
              <a:t>://</a:t>
            </a:r>
            <a:r>
              <a:rPr lang="en-US" dirty="0" smtClean="0">
                <a:hlinkClick r:id="rId4"/>
              </a:rPr>
              <a:t>aka.ms/win10devpreviewmva</a:t>
            </a:r>
            <a:r>
              <a:rPr lang="en-US" dirty="0" smtClean="0"/>
              <a:t> </a:t>
            </a:r>
          </a:p>
          <a:p>
            <a:pPr lvl="1"/>
            <a:r>
              <a:rPr lang="en-US" dirty="0" smtClean="0"/>
              <a:t>New live events will be recorded May 19-21, 2015</a:t>
            </a:r>
          </a:p>
          <a:p>
            <a:r>
              <a:rPr lang="en-US" dirty="0"/>
              <a:t>Windows 10 January Briefing</a:t>
            </a:r>
          </a:p>
          <a:p>
            <a:pPr lvl="1"/>
            <a:r>
              <a:rPr lang="en-US" dirty="0"/>
              <a:t>Cortana, Phones, Xbox Streaming, HoloLens, oh my!</a:t>
            </a:r>
          </a:p>
          <a:p>
            <a:pPr lvl="1"/>
            <a:r>
              <a:rPr lang="en-US" dirty="0" smtClean="0"/>
              <a:t>Replay On-Demand: </a:t>
            </a:r>
            <a:r>
              <a:rPr lang="en-US" dirty="0">
                <a:hlinkClick r:id="rId5"/>
              </a:rPr>
              <a:t>http://</a:t>
            </a:r>
            <a:r>
              <a:rPr lang="en-US" dirty="0" smtClean="0">
                <a:hlinkClick r:id="rId5"/>
              </a:rPr>
              <a:t>news.microsoft.com/windows10story</a:t>
            </a:r>
            <a:endParaRPr lang="en-US" dirty="0"/>
          </a:p>
        </p:txBody>
      </p:sp>
      <p:pic>
        <p:nvPicPr>
          <p:cNvPr id="10" name="Picture 9"/>
          <p:cNvPicPr>
            <a:picLocks noChangeAspect="1"/>
          </p:cNvPicPr>
          <p:nvPr/>
        </p:nvPicPr>
        <p:blipFill>
          <a:blip r:embed="rId6"/>
          <a:stretch>
            <a:fillRect/>
          </a:stretch>
        </p:blipFill>
        <p:spPr>
          <a:xfrm>
            <a:off x="866" y="487"/>
            <a:ext cx="5416032" cy="1265936"/>
          </a:xfrm>
          <a:prstGeom prst="rect">
            <a:avLst/>
          </a:prstGeom>
        </p:spPr>
      </p:pic>
      <p:sp>
        <p:nvSpPr>
          <p:cNvPr id="2" name="Rectangle 1"/>
          <p:cNvSpPr/>
          <p:nvPr/>
        </p:nvSpPr>
        <p:spPr bwMode="auto">
          <a:xfrm>
            <a:off x="5416897" y="487"/>
            <a:ext cx="6774238" cy="1265936"/>
          </a:xfrm>
          <a:prstGeom prst="rect">
            <a:avLst/>
          </a:prstGeom>
          <a:solidFill>
            <a:srgbClr val="062D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a:xfrm>
            <a:off x="4176273" y="374377"/>
            <a:ext cx="7351726" cy="899537"/>
          </a:xfrm>
        </p:spPr>
        <p:txBody>
          <a:bodyPr/>
          <a:lstStyle/>
          <a:p>
            <a:r>
              <a:rPr lang="en-US" sz="3600" dirty="0">
                <a:solidFill>
                  <a:schemeClr val="bg1"/>
                </a:solidFill>
              </a:rPr>
              <a:t>is coming this summer!</a:t>
            </a:r>
          </a:p>
        </p:txBody>
      </p:sp>
    </p:spTree>
    <p:extLst>
      <p:ext uri="{BB962C8B-B14F-4D97-AF65-F5344CB8AC3E}">
        <p14:creationId xmlns:p14="http://schemas.microsoft.com/office/powerpoint/2010/main" val="1080428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10 Developer Resources</a:t>
            </a:r>
            <a:endParaRPr lang="en-US" dirty="0"/>
          </a:p>
        </p:txBody>
      </p:sp>
      <p:sp>
        <p:nvSpPr>
          <p:cNvPr id="7" name="Text Placeholder 1"/>
          <p:cNvSpPr>
            <a:spLocks noGrp="1"/>
          </p:cNvSpPr>
          <p:nvPr>
            <p:ph type="body" sz="quarter" idx="10"/>
          </p:nvPr>
        </p:nvSpPr>
        <p:spPr>
          <a:xfrm>
            <a:off x="403439" y="1480521"/>
            <a:ext cx="11668727" cy="2737994"/>
          </a:xfrm>
        </p:spPr>
        <p:txBody>
          <a:bodyPr/>
          <a:lstStyle/>
          <a:p>
            <a:r>
              <a:rPr lang="en-US" sz="2745" dirty="0"/>
              <a:t>Windows 10 Samples</a:t>
            </a:r>
            <a:br>
              <a:rPr lang="en-US" sz="2745" dirty="0"/>
            </a:br>
            <a:r>
              <a:rPr lang="en-US" sz="2745" dirty="0">
                <a:gradFill>
                  <a:gsLst>
                    <a:gs pos="1250">
                      <a:srgbClr val="404040"/>
                    </a:gs>
                    <a:gs pos="100000">
                      <a:srgbClr val="404040"/>
                    </a:gs>
                  </a:gsLst>
                  <a:lin ang="5400000" scaled="0"/>
                </a:gradFill>
                <a:hlinkClick r:id="rId2"/>
              </a:rPr>
              <a:t>https</a:t>
            </a:r>
            <a:r>
              <a:rPr lang="en-US" sz="2745" dirty="0">
                <a:gradFill>
                  <a:gsLst>
                    <a:gs pos="1250">
                      <a:srgbClr val="404040"/>
                    </a:gs>
                    <a:gs pos="100000">
                      <a:srgbClr val="404040"/>
                    </a:gs>
                  </a:gsLst>
                  <a:lin ang="5400000" scaled="0"/>
                </a:gradFill>
                <a:hlinkClick r:id="rId2"/>
              </a:rPr>
              <a:t>://github.com/Microsoft/Windows-universal-samples</a:t>
            </a:r>
            <a:endParaRPr lang="en-US" sz="2745" dirty="0">
              <a:gradFill>
                <a:gsLst>
                  <a:gs pos="1250">
                    <a:srgbClr val="404040"/>
                  </a:gs>
                  <a:gs pos="100000">
                    <a:srgbClr val="404040"/>
                  </a:gs>
                </a:gsLst>
                <a:lin ang="5400000" scaled="0"/>
              </a:gradFill>
            </a:endParaRPr>
          </a:p>
          <a:p>
            <a:endParaRPr lang="en-US" sz="2745" dirty="0"/>
          </a:p>
          <a:p>
            <a:r>
              <a:rPr lang="en-US" sz="2745" dirty="0"/>
              <a:t>Developer Assistant for Visual Studio</a:t>
            </a:r>
            <a:br>
              <a:rPr lang="en-US" sz="2745" dirty="0"/>
            </a:br>
            <a:r>
              <a:rPr lang="en-US" sz="2745" dirty="0">
                <a:hlinkClick r:id="rId3"/>
              </a:rPr>
              <a:t>http://aka.ms/devassistant</a:t>
            </a:r>
            <a:endParaRPr lang="en-US" sz="2745" dirty="0"/>
          </a:p>
        </p:txBody>
      </p:sp>
    </p:spTree>
    <p:extLst>
      <p:ext uri="{BB962C8B-B14F-4D97-AF65-F5344CB8AC3E}">
        <p14:creationId xmlns:p14="http://schemas.microsoft.com/office/powerpoint/2010/main" val="1580198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Related BUILD 2015 Sessions</a:t>
            </a:r>
            <a:endParaRPr lang="en-US" dirty="0"/>
          </a:p>
        </p:txBody>
      </p:sp>
      <p:graphicFrame>
        <p:nvGraphicFramePr>
          <p:cNvPr id="6" name="Table 5"/>
          <p:cNvGraphicFramePr>
            <a:graphicFrameLocks noGrp="1"/>
          </p:cNvGraphicFramePr>
          <p:nvPr>
            <p:extLst/>
          </p:nvPr>
        </p:nvGraphicFramePr>
        <p:xfrm>
          <a:off x="418643" y="1170577"/>
          <a:ext cx="11506438" cy="5321208"/>
        </p:xfrm>
        <a:graphic>
          <a:graphicData uri="http://schemas.openxmlformats.org/drawingml/2006/table">
            <a:tbl>
              <a:tblPr firstRow="1" bandRow="1">
                <a:tableStyleId>{9DCAF9ED-07DC-4A11-8D7F-57B35C25682E}</a:tableStyleId>
              </a:tblPr>
              <a:tblGrid>
                <a:gridCol w="747021"/>
                <a:gridCol w="8325363"/>
                <a:gridCol w="2434054"/>
              </a:tblGrid>
              <a:tr h="366907">
                <a:tc>
                  <a:txBody>
                    <a:bodyPr/>
                    <a:lstStyle/>
                    <a:p>
                      <a:r>
                        <a:rPr lang="en-US" sz="1600" dirty="0" smtClean="0"/>
                        <a:t>Code</a:t>
                      </a:r>
                      <a:endParaRPr lang="en-US" sz="1600" dirty="0"/>
                    </a:p>
                  </a:txBody>
                  <a:tcPr marL="89642" marR="89642" marT="44821" marB="44821"/>
                </a:tc>
                <a:tc>
                  <a:txBody>
                    <a:bodyPr/>
                    <a:lstStyle/>
                    <a:p>
                      <a:r>
                        <a:rPr lang="en-US" sz="1600" dirty="0" smtClean="0"/>
                        <a:t>Title</a:t>
                      </a:r>
                      <a:endParaRPr lang="en-US" sz="1600" b="1" dirty="0"/>
                    </a:p>
                  </a:txBody>
                  <a:tcPr marL="89642" marR="89642" marT="44821" marB="44821"/>
                </a:tc>
                <a:tc>
                  <a:txBody>
                    <a:bodyPr/>
                    <a:lstStyle/>
                    <a:p>
                      <a:r>
                        <a:rPr lang="en-US" sz="1600" dirty="0" smtClean="0"/>
                        <a:t>Speaker</a:t>
                      </a:r>
                      <a:endParaRPr lang="en-US" sz="1600" dirty="0"/>
                    </a:p>
                  </a:txBody>
                  <a:tcPr marL="89642" marR="89642" marT="44821" marB="44821"/>
                </a:tc>
              </a:tr>
              <a:tr h="472625">
                <a:tc>
                  <a:txBody>
                    <a:bodyPr/>
                    <a:lstStyle/>
                    <a:p>
                      <a:r>
                        <a:rPr lang="en-US" sz="1600" kern="1200" dirty="0" smtClean="0">
                          <a:solidFill>
                            <a:schemeClr val="dk1"/>
                          </a:solidFill>
                          <a:latin typeface="+mn-lt"/>
                          <a:ea typeface="+mn-ea"/>
                          <a:cs typeface="+mn-cs"/>
                        </a:rPr>
                        <a:t>650</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solidFill>
                            <a:schemeClr val="dk1"/>
                          </a:solidFill>
                          <a:latin typeface="+mn-lt"/>
                          <a:ea typeface="+mn-ea"/>
                          <a:cs typeface="+mn-cs"/>
                        </a:rPr>
                        <a:t>Developing Universal Windows Apps in Visual Studio 2015</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solidFill>
                            <a:schemeClr val="dk1"/>
                          </a:solidFill>
                          <a:latin typeface="+mn-lt"/>
                          <a:ea typeface="+mn-ea"/>
                          <a:cs typeface="+mn-cs"/>
                        </a:rPr>
                        <a:t>Navit Saxena</a:t>
                      </a:r>
                      <a:endParaRPr lang="en-US" sz="1600" kern="1200" dirty="0">
                        <a:solidFill>
                          <a:schemeClr val="dk1"/>
                        </a:solidFill>
                        <a:latin typeface="+mn-lt"/>
                        <a:ea typeface="+mn-ea"/>
                        <a:cs typeface="+mn-cs"/>
                      </a:endParaRPr>
                    </a:p>
                  </a:txBody>
                  <a:tcPr marL="89642" marR="89642" marT="0" marB="0" anchor="ctr"/>
                </a:tc>
              </a:tr>
              <a:tr h="472625">
                <a:tc>
                  <a:txBody>
                    <a:bodyPr/>
                    <a:lstStyle/>
                    <a:p>
                      <a:r>
                        <a:rPr lang="en-US" sz="1600" kern="1200" dirty="0" smtClean="0">
                          <a:solidFill>
                            <a:schemeClr val="dk1"/>
                          </a:solidFill>
                          <a:latin typeface="+mn-lt"/>
                          <a:ea typeface="+mn-ea"/>
                          <a:cs typeface="+mn-cs"/>
                        </a:rPr>
                        <a:t>749</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solidFill>
                            <a:schemeClr val="dk1"/>
                          </a:solidFill>
                          <a:latin typeface="+mn-lt"/>
                          <a:ea typeface="+mn-ea"/>
                          <a:cs typeface="+mn-cs"/>
                        </a:rPr>
                        <a:t>Deep dive into XAML &amp; .NET Universal Windows app development</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solidFill>
                            <a:schemeClr val="dk1"/>
                          </a:solidFill>
                          <a:latin typeface="+mn-lt"/>
                          <a:ea typeface="+mn-ea"/>
                          <a:cs typeface="+mn-cs"/>
                        </a:rPr>
                        <a:t>Unni Ravindranathan</a:t>
                      </a:r>
                      <a:endParaRPr lang="en-US" sz="1600" kern="1200" dirty="0">
                        <a:solidFill>
                          <a:schemeClr val="dk1"/>
                        </a:solidFill>
                        <a:latin typeface="+mn-lt"/>
                        <a:ea typeface="+mn-ea"/>
                        <a:cs typeface="+mn-cs"/>
                      </a:endParaRPr>
                    </a:p>
                  </a:txBody>
                  <a:tcPr marL="89642" marR="89642" marT="0" marB="0" anchor="ctr"/>
                </a:tc>
              </a:tr>
              <a:tr h="507561">
                <a:tc>
                  <a:txBody>
                    <a:bodyPr/>
                    <a:lstStyle/>
                    <a:p>
                      <a:r>
                        <a:rPr lang="en-US" sz="1600" kern="1200" dirty="0" smtClean="0"/>
                        <a:t>697</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t>New XAML Tools in Visual Studio 2015</a:t>
                      </a:r>
                      <a:endParaRPr lang="en-US" sz="1600" kern="1200" dirty="0">
                        <a:solidFill>
                          <a:schemeClr val="dk1"/>
                        </a:solidFill>
                        <a:latin typeface="+mn-lt"/>
                        <a:ea typeface="+mn-ea"/>
                        <a:cs typeface="+mn-cs"/>
                      </a:endParaRPr>
                    </a:p>
                  </a:txBody>
                  <a:tcPr marL="89642" marR="89642" marT="0" marB="0" anchor="ctr"/>
                </a:tc>
                <a:tc>
                  <a:txBody>
                    <a:bodyPr/>
                    <a:lstStyle/>
                    <a:p>
                      <a:r>
                        <a:rPr lang="en-US" sz="1600" kern="1200" dirty="0" smtClean="0"/>
                        <a:t>Unni Ravindranathan</a:t>
                      </a:r>
                      <a:endParaRPr lang="en-US" sz="1600" kern="1200" dirty="0">
                        <a:solidFill>
                          <a:schemeClr val="dk1"/>
                        </a:solidFill>
                        <a:latin typeface="+mn-lt"/>
                        <a:ea typeface="+mn-ea"/>
                        <a:cs typeface="+mn-cs"/>
                      </a:endParaRPr>
                    </a:p>
                  </a:txBody>
                  <a:tcPr marL="89642" marR="89642" marT="0" marB="0" anchor="ctr"/>
                </a:tc>
              </a:tr>
              <a:tr h="592137">
                <a:tc>
                  <a:txBody>
                    <a:bodyPr/>
                    <a:lstStyle/>
                    <a:p>
                      <a:r>
                        <a:rPr lang="en-US" sz="1600" kern="1200" dirty="0" smtClean="0">
                          <a:solidFill>
                            <a:schemeClr val="dk1"/>
                          </a:solidFill>
                          <a:latin typeface="+mn-lt"/>
                          <a:ea typeface="+mn-ea"/>
                          <a:cs typeface="+mn-cs"/>
                        </a:rPr>
                        <a:t>719</a:t>
                      </a:r>
                      <a:endParaRPr lang="en-US" sz="1600" kern="1200" dirty="0">
                        <a:solidFill>
                          <a:schemeClr val="dk1"/>
                        </a:solidFill>
                        <a:latin typeface="+mn-l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Fast and Powerful Diagnostics, and Problem Solving with Application Insights </a:t>
                      </a:r>
                    </a:p>
                    <a:p>
                      <a:endParaRPr lang="en-US" sz="1600" kern="1200" dirty="0">
                        <a:solidFill>
                          <a:schemeClr val="dk1"/>
                        </a:solidFill>
                        <a:latin typeface="+mn-lt"/>
                        <a:ea typeface="+mn-ea"/>
                        <a:cs typeface="+mn-cs"/>
                      </a:endParaRPr>
                    </a:p>
                  </a:txBody>
                  <a:tcPr marL="89642" marR="89642" marT="44821" marB="44821"/>
                </a:tc>
                <a:tc>
                  <a:txBody>
                    <a:bodyPr/>
                    <a:lstStyle/>
                    <a:p>
                      <a:r>
                        <a:rPr lang="en-US" sz="1600" kern="1200" dirty="0" smtClean="0">
                          <a:solidFill>
                            <a:schemeClr val="dk1"/>
                          </a:solidFill>
                          <a:effectLst/>
                          <a:latin typeface="+mn-lt"/>
                          <a:ea typeface="+mn-ea"/>
                          <a:cs typeface="+mn-cs"/>
                        </a:rPr>
                        <a:t>Victor Mushkatin </a:t>
                      </a:r>
                      <a:endParaRPr lang="en-US" sz="1600" dirty="0"/>
                    </a:p>
                  </a:txBody>
                  <a:tcPr marL="89642" marR="89642" marT="44821" marB="44821"/>
                </a:tc>
              </a:tr>
              <a:tr h="592137">
                <a:tc>
                  <a:txBody>
                    <a:bodyPr/>
                    <a:lstStyle/>
                    <a:p>
                      <a:r>
                        <a:rPr lang="en-US" sz="1600" dirty="0" smtClean="0"/>
                        <a:t>617</a:t>
                      </a:r>
                      <a:endParaRPr lang="en-US" sz="1600" dirty="0"/>
                    </a:p>
                  </a:txBody>
                  <a:tcPr marL="89642" marR="89642" marT="44821" marB="44821"/>
                </a:tc>
                <a:tc>
                  <a:txBody>
                    <a:bodyPr/>
                    <a:lstStyle/>
                    <a:p>
                      <a:r>
                        <a:rPr lang="en-US" sz="1600" dirty="0" smtClean="0"/>
                        <a:t>Introducing the App Model for the Universal Windows Platform (UWP)</a:t>
                      </a:r>
                      <a:endParaRPr lang="en-US" sz="1600" b="1" dirty="0"/>
                    </a:p>
                  </a:txBody>
                  <a:tcPr marL="89642" marR="89642" marT="44821" marB="44821"/>
                </a:tc>
                <a:tc>
                  <a:txBody>
                    <a:bodyPr/>
                    <a:lstStyle/>
                    <a:p>
                      <a:r>
                        <a:rPr lang="en-US" sz="1600" dirty="0" smtClean="0"/>
                        <a:t>Andrew Clinick</a:t>
                      </a:r>
                    </a:p>
                    <a:p>
                      <a:r>
                        <a:rPr lang="en-US" sz="1600" dirty="0" smtClean="0"/>
                        <a:t>Matt Hidinger</a:t>
                      </a:r>
                      <a:endParaRPr lang="en-US" sz="1600" dirty="0"/>
                    </a:p>
                  </a:txBody>
                  <a:tcPr marL="89642" marR="89642" marT="44821" marB="44821"/>
                </a:tc>
              </a:tr>
              <a:tr h="560964">
                <a:tc>
                  <a:txBody>
                    <a:bodyPr/>
                    <a:lstStyle/>
                    <a:p>
                      <a:r>
                        <a:rPr lang="en-US" sz="1600" kern="1200" dirty="0" smtClean="0"/>
                        <a:t>629</a:t>
                      </a:r>
                      <a:endParaRPr lang="en-US" sz="1600" kern="1200" dirty="0">
                        <a:solidFill>
                          <a:schemeClr val="dk1"/>
                        </a:solidFill>
                        <a:latin typeface="+mn-lt"/>
                        <a:ea typeface="+mn-ea"/>
                        <a:cs typeface="+mn-cs"/>
                      </a:endParaRPr>
                    </a:p>
                  </a:txBody>
                  <a:tcPr marL="89642" marR="89642" marT="44821" marB="44821"/>
                </a:tc>
                <a:tc>
                  <a:txBody>
                    <a:bodyPr/>
                    <a:lstStyle/>
                    <a:p>
                      <a:r>
                        <a:rPr lang="en-US" sz="1600" kern="1200" dirty="0" smtClean="0"/>
                        <a:t>What's New in XAML for Universal Windows Apps</a:t>
                      </a:r>
                      <a:endParaRPr lang="en-US" sz="1600" kern="1200" dirty="0">
                        <a:solidFill>
                          <a:schemeClr val="dk1"/>
                        </a:solidFill>
                        <a:latin typeface="+mn-lt"/>
                        <a:ea typeface="+mn-ea"/>
                        <a:cs typeface="+mn-cs"/>
                      </a:endParaRPr>
                    </a:p>
                  </a:txBody>
                  <a:tcPr marL="89642" marR="89642" marT="44821" marB="44821"/>
                </a:tc>
                <a:tc>
                  <a:txBody>
                    <a:bodyPr/>
                    <a:lstStyle/>
                    <a:p>
                      <a:r>
                        <a:rPr lang="en-US" sz="1600" kern="1200" dirty="0" smtClean="0"/>
                        <a:t>Joe Stegman</a:t>
                      </a:r>
                      <a:endParaRPr lang="en-US" sz="1600" kern="1200" dirty="0">
                        <a:solidFill>
                          <a:schemeClr val="dk1"/>
                        </a:solidFill>
                        <a:latin typeface="+mn-lt"/>
                        <a:ea typeface="+mn-ea"/>
                        <a:cs typeface="+mn-cs"/>
                      </a:endParaRPr>
                    </a:p>
                  </a:txBody>
                  <a:tcPr marL="89642" marR="89642" marT="44821" marB="44821"/>
                </a:tc>
              </a:tr>
              <a:tr h="592137">
                <a:tc>
                  <a:txBody>
                    <a:bodyPr/>
                    <a:lstStyle/>
                    <a:p>
                      <a:r>
                        <a:rPr lang="en-US" sz="1600" dirty="0" smtClean="0"/>
                        <a:t>679</a:t>
                      </a:r>
                      <a:endParaRPr lang="en-US" sz="1600" dirty="0"/>
                    </a:p>
                  </a:txBody>
                  <a:tcPr marL="89642" marR="89642" marT="44821" marB="44821"/>
                </a:tc>
                <a:tc>
                  <a:txBody>
                    <a:bodyPr/>
                    <a:lstStyle/>
                    <a:p>
                      <a:r>
                        <a:rPr lang="en-US" sz="1600" dirty="0" smtClean="0"/>
                        <a:t>From the Small Screen to the Big Screen: Building Universal Windows App Experiences with XAML</a:t>
                      </a:r>
                      <a:endParaRPr lang="en-US" sz="1600" b="1" dirty="0"/>
                    </a:p>
                  </a:txBody>
                  <a:tcPr marL="89642" marR="89642" marT="44821" marB="44821"/>
                </a:tc>
                <a:tc>
                  <a:txBody>
                    <a:bodyPr/>
                    <a:lstStyle/>
                    <a:p>
                      <a:r>
                        <a:rPr lang="en-US" sz="1600" dirty="0" smtClean="0"/>
                        <a:t>Tim Heuer</a:t>
                      </a:r>
                    </a:p>
                    <a:p>
                      <a:r>
                        <a:rPr lang="en-US" sz="1600" dirty="0" smtClean="0"/>
                        <a:t>Harini Kannan</a:t>
                      </a:r>
                      <a:endParaRPr lang="en-US" sz="1600" dirty="0"/>
                    </a:p>
                  </a:txBody>
                  <a:tcPr marL="89642" marR="89642" marT="44821" marB="44821"/>
                </a:tc>
              </a:tr>
              <a:tr h="592137">
                <a:tc>
                  <a:txBody>
                    <a:bodyPr/>
                    <a:lstStyle/>
                    <a:p>
                      <a:r>
                        <a:rPr lang="en-US" sz="1600" dirty="0" smtClean="0"/>
                        <a:t>741</a:t>
                      </a:r>
                      <a:endParaRPr lang="en-US" sz="1600" dirty="0"/>
                    </a:p>
                  </a:txBody>
                  <a:tcPr marL="89642" marR="89642" marT="44821" marB="44821"/>
                </a:tc>
                <a:tc>
                  <a:txBody>
                    <a:bodyPr/>
                    <a:lstStyle/>
                    <a:p>
                      <a:r>
                        <a:rPr lang="en-US" sz="1600" dirty="0" smtClean="0">
                          <a:effectLst/>
                        </a:rPr>
                        <a:t>Moving to the Universal Windows Platform: Porting an App from Windows 8.1 XAML or Windows Phone Silverlight to Windows 10</a:t>
                      </a:r>
                      <a:endParaRPr lang="en-US" sz="1600" b="1" dirty="0"/>
                    </a:p>
                  </a:txBody>
                  <a:tcPr marL="89642" marR="89642" marT="44821" marB="44821"/>
                </a:tc>
                <a:tc>
                  <a:txBody>
                    <a:bodyPr/>
                    <a:lstStyle/>
                    <a:p>
                      <a:r>
                        <a:rPr lang="en-US" sz="1600" dirty="0" smtClean="0"/>
                        <a:t>Sam Jarawan</a:t>
                      </a:r>
                      <a:endParaRPr lang="en-US" sz="1600" dirty="0"/>
                    </a:p>
                  </a:txBody>
                  <a:tcPr marL="89642" marR="89642" marT="44821" marB="44821"/>
                </a:tc>
              </a:tr>
              <a:tr h="571976">
                <a:tc>
                  <a:txBody>
                    <a:bodyPr/>
                    <a:lstStyle/>
                    <a:p>
                      <a:r>
                        <a:rPr lang="en-US" sz="1600" dirty="0" smtClean="0"/>
                        <a:t>733</a:t>
                      </a:r>
                      <a:endParaRPr lang="en-US" sz="1600" dirty="0"/>
                    </a:p>
                  </a:txBody>
                  <a:tcPr marL="89642" marR="89642" marT="44821" marB="44821"/>
                </a:tc>
                <a:tc>
                  <a:txBody>
                    <a:bodyPr/>
                    <a:lstStyle/>
                    <a:p>
                      <a:r>
                        <a:rPr lang="en-US" sz="1600" dirty="0" smtClean="0"/>
                        <a:t>API Contracts (or How I Learned to Stop Checking OS Versions and Love Feature Detection)</a:t>
                      </a:r>
                      <a:endParaRPr lang="en-US" sz="1600" b="1" dirty="0"/>
                    </a:p>
                  </a:txBody>
                  <a:tcPr marL="89642" marR="89642" marT="44821" marB="44821"/>
                </a:tc>
                <a:tc>
                  <a:txBody>
                    <a:bodyPr/>
                    <a:lstStyle/>
                    <a:p>
                      <a:r>
                        <a:rPr lang="en-US" sz="1600" dirty="0" smtClean="0"/>
                        <a:t>Brent</a:t>
                      </a:r>
                      <a:r>
                        <a:rPr lang="en-US" sz="1600" baseline="0" dirty="0" smtClean="0"/>
                        <a:t> Rector</a:t>
                      </a:r>
                      <a:endParaRPr lang="en-US" sz="1600" dirty="0"/>
                    </a:p>
                  </a:txBody>
                  <a:tcPr marL="89642" marR="89642" marT="44821" marB="44821"/>
                </a:tc>
              </a:tr>
            </a:tbl>
          </a:graphicData>
        </a:graphic>
      </p:graphicFrame>
    </p:spTree>
    <p:extLst>
      <p:ext uri="{BB962C8B-B14F-4D97-AF65-F5344CB8AC3E}">
        <p14:creationId xmlns:p14="http://schemas.microsoft.com/office/powerpoint/2010/main" val="4275855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547"/>
          <a:stretch/>
        </p:blipFill>
        <p:spPr bwMode="auto">
          <a:xfrm flipH="1">
            <a:off x="1" y="488"/>
            <a:ext cx="12191999" cy="685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rot="16200000" flipH="1" flipV="1">
            <a:off x="2664802" y="-2664309"/>
            <a:ext cx="6857027" cy="12186632"/>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grpSp>
        <p:nvGrpSpPr>
          <p:cNvPr id="9" name="Group 8"/>
          <p:cNvGrpSpPr/>
          <p:nvPr/>
        </p:nvGrpSpPr>
        <p:grpSpPr>
          <a:xfrm>
            <a:off x="6961378" y="3864367"/>
            <a:ext cx="4869096" cy="2738867"/>
            <a:chOff x="4021878" y="488583"/>
            <a:chExt cx="7091842" cy="3989162"/>
          </a:xfrm>
          <a:effectLst>
            <a:outerShdw blurRad="50800" dist="38100" dir="13500000" algn="br" rotWithShape="0">
              <a:prstClr val="black">
                <a:alpha val="40000"/>
              </a:prstClr>
            </a:outerShdw>
          </a:effectLst>
        </p:grpSpPr>
        <p:pic>
          <p:nvPicPr>
            <p:cNvPr id="4" name="Picture 3"/>
            <p:cNvPicPr>
              <a:picLocks noChangeAspect="1"/>
            </p:cNvPicPr>
            <p:nvPr/>
          </p:nvPicPr>
          <p:blipFill>
            <a:blip r:embed="rId4"/>
            <a:stretch>
              <a:fillRect/>
            </a:stretch>
          </p:blipFill>
          <p:spPr>
            <a:xfrm>
              <a:off x="4021878" y="488583"/>
              <a:ext cx="7091842" cy="3989162"/>
            </a:xfrm>
            <a:prstGeom prst="rect">
              <a:avLst/>
            </a:prstGeom>
          </p:spPr>
        </p:pic>
        <p:sp>
          <p:nvSpPr>
            <p:cNvPr id="5" name="Rectangle 4"/>
            <p:cNvSpPr/>
            <p:nvPr/>
          </p:nvSpPr>
          <p:spPr bwMode="auto">
            <a:xfrm>
              <a:off x="4278972" y="1088719"/>
              <a:ext cx="5115834" cy="3131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defTabSz="913924" fontAlgn="base">
                <a:spcBef>
                  <a:spcPct val="0"/>
                </a:spcBef>
                <a:spcAft>
                  <a:spcPct val="0"/>
                </a:spcAft>
              </a:pPr>
              <a:r>
                <a:rPr lang="en-US" spc="-50" dirty="0">
                  <a:solidFill>
                    <a:schemeClr val="tx1"/>
                  </a:solidFill>
                  <a:latin typeface="+mj-lt"/>
                  <a:ea typeface="Segoe UI" pitchFamily="34" charset="0"/>
                  <a:cs typeface="Segoe UI" pitchFamily="34" charset="0"/>
                </a:rPr>
                <a:t>The best Integrated Development Environment (IDE) for…</a:t>
              </a:r>
            </a:p>
            <a:p>
              <a:pPr defTabSz="913924" fontAlgn="base">
                <a:spcBef>
                  <a:spcPct val="0"/>
                </a:spcBef>
                <a:spcAft>
                  <a:spcPct val="0"/>
                </a:spcAft>
              </a:pPr>
              <a:r>
                <a:rPr lang="en-US" spc="-50" dirty="0">
                  <a:solidFill>
                    <a:schemeClr val="tx1"/>
                  </a:solidFill>
                  <a:latin typeface="+mj-lt"/>
                  <a:ea typeface="Segoe UI" pitchFamily="34" charset="0"/>
                  <a:cs typeface="Segoe UI" pitchFamily="34" charset="0"/>
                </a:rPr>
                <a:t>   </a:t>
              </a:r>
              <a:r>
                <a:rPr lang="en-US" spc="-50" dirty="0">
                  <a:solidFill>
                    <a:schemeClr val="tx1"/>
                  </a:solidFill>
                  <a:latin typeface="+mj-lt"/>
                  <a:ea typeface="Segoe UI" pitchFamily="34" charset="0"/>
                  <a:cs typeface="Segoe UI" pitchFamily="34" charset="0"/>
                </a:rPr>
                <a:t>Mobile, Web, Cross-Platform,</a:t>
              </a:r>
              <a:endParaRPr lang="en-US" spc="-50" dirty="0">
                <a:solidFill>
                  <a:schemeClr val="tx1"/>
                </a:solidFill>
                <a:latin typeface="+mj-lt"/>
                <a:ea typeface="Segoe UI" pitchFamily="34" charset="0"/>
                <a:cs typeface="Segoe UI" pitchFamily="34" charset="0"/>
              </a:endParaRPr>
            </a:p>
            <a:p>
              <a:pPr defTabSz="913924" fontAlgn="base">
                <a:spcBef>
                  <a:spcPct val="0"/>
                </a:spcBef>
                <a:spcAft>
                  <a:spcPct val="0"/>
                </a:spcAft>
              </a:pPr>
              <a:r>
                <a:rPr lang="en-US" spc="-50" dirty="0">
                  <a:solidFill>
                    <a:schemeClr val="tx1"/>
                  </a:solidFill>
                  <a:latin typeface="+mj-lt"/>
                  <a:ea typeface="Segoe UI" pitchFamily="34" charset="0"/>
                  <a:cs typeface="Segoe UI" pitchFamily="34" charset="0"/>
                </a:rPr>
                <a:t>   </a:t>
              </a:r>
              <a:r>
                <a:rPr lang="en-US" spc="-50" dirty="0">
                  <a:solidFill>
                    <a:schemeClr val="tx1"/>
                  </a:solidFill>
                  <a:latin typeface="+mj-lt"/>
                  <a:ea typeface="Segoe UI" pitchFamily="34" charset="0"/>
                  <a:cs typeface="Segoe UI" pitchFamily="34" charset="0"/>
                </a:rPr>
                <a:t>Cloud, Games, Open Source,</a:t>
              </a:r>
              <a:endParaRPr lang="en-US" spc="-50" dirty="0">
                <a:solidFill>
                  <a:schemeClr val="tx1"/>
                </a:solidFill>
                <a:latin typeface="+mj-lt"/>
                <a:ea typeface="Segoe UI" pitchFamily="34" charset="0"/>
                <a:cs typeface="Segoe UI" pitchFamily="34" charset="0"/>
              </a:endParaRPr>
            </a:p>
            <a:p>
              <a:pPr defTabSz="913924" fontAlgn="base">
                <a:spcBef>
                  <a:spcPct val="0"/>
                </a:spcBef>
                <a:spcAft>
                  <a:spcPct val="0"/>
                </a:spcAft>
              </a:pPr>
              <a:r>
                <a:rPr lang="en-US" spc="-50" dirty="0">
                  <a:solidFill>
                    <a:schemeClr val="tx1"/>
                  </a:solidFill>
                  <a:latin typeface="+mj-lt"/>
                  <a:ea typeface="Segoe UI" pitchFamily="34" charset="0"/>
                  <a:cs typeface="Segoe UI" pitchFamily="34" charset="0"/>
                </a:rPr>
                <a:t>   </a:t>
              </a:r>
              <a:r>
                <a:rPr lang="en-US" spc="-50" dirty="0">
                  <a:solidFill>
                    <a:schemeClr val="tx1"/>
                  </a:solidFill>
                  <a:latin typeface="+mj-lt"/>
                  <a:ea typeface="Segoe UI" pitchFamily="34" charset="0"/>
                  <a:cs typeface="Segoe UI" pitchFamily="34" charset="0"/>
                </a:rPr>
                <a:t>Hardware/IoT, , </a:t>
              </a:r>
              <a:r>
                <a:rPr lang="en-US" spc="-50" dirty="0">
                  <a:solidFill>
                    <a:schemeClr val="tx1"/>
                  </a:solidFill>
                  <a:latin typeface="+mj-lt"/>
                  <a:ea typeface="Segoe UI" pitchFamily="34" charset="0"/>
                  <a:cs typeface="Segoe UI" pitchFamily="34" charset="0"/>
                </a:rPr>
                <a:t>Desktop, etc</a:t>
              </a:r>
              <a:r>
                <a:rPr lang="en-US" spc="-50" dirty="0">
                  <a:solidFill>
                    <a:schemeClr val="tx1"/>
                  </a:solidFill>
                  <a:latin typeface="+mj-lt"/>
                  <a:ea typeface="Segoe UI" pitchFamily="34" charset="0"/>
                  <a:cs typeface="Segoe UI" pitchFamily="34" charset="0"/>
                </a:rPr>
                <a:t>.</a:t>
              </a:r>
            </a:p>
            <a:p>
              <a:pPr defTabSz="913924" fontAlgn="base">
                <a:spcBef>
                  <a:spcPct val="0"/>
                </a:spcBef>
                <a:spcAft>
                  <a:spcPct val="0"/>
                </a:spcAft>
              </a:pPr>
              <a:endParaRPr lang="en-US" spc="-50" dirty="0">
                <a:solidFill>
                  <a:schemeClr val="tx1"/>
                </a:solidFill>
                <a:latin typeface="+mj-lt"/>
                <a:ea typeface="Segoe UI" pitchFamily="34" charset="0"/>
                <a:cs typeface="Segoe UI" pitchFamily="34" charset="0"/>
              </a:endParaRPr>
            </a:p>
            <a:p>
              <a:pPr defTabSz="913924" fontAlgn="base">
                <a:spcBef>
                  <a:spcPct val="0"/>
                </a:spcBef>
                <a:spcAft>
                  <a:spcPct val="0"/>
                </a:spcAft>
              </a:pPr>
              <a:r>
                <a:rPr lang="en-US" sz="1961" dirty="0">
                  <a:solidFill>
                    <a:srgbClr val="122892"/>
                  </a:solidFill>
                </a:rPr>
                <a:t>http://aka.ms/vsc2013</a:t>
              </a:r>
              <a:endParaRPr lang="en-US" spc="-50" dirty="0">
                <a:solidFill>
                  <a:srgbClr val="122892"/>
                </a:solidFill>
                <a:latin typeface="+mj-lt"/>
                <a:ea typeface="Segoe UI" pitchFamily="34" charset="0"/>
                <a:cs typeface="Segoe UI" pitchFamily="34" charset="0"/>
              </a:endParaRPr>
            </a:p>
          </p:txBody>
        </p:sp>
      </p:grpSp>
      <p:sp>
        <p:nvSpPr>
          <p:cNvPr id="2" name="Title 1"/>
          <p:cNvSpPr>
            <a:spLocks noGrp="1"/>
          </p:cNvSpPr>
          <p:nvPr>
            <p:ph type="title"/>
          </p:nvPr>
        </p:nvSpPr>
        <p:spPr>
          <a:xfrm>
            <a:off x="453330" y="363427"/>
            <a:ext cx="8942596" cy="1495581"/>
          </a:xfrm>
        </p:spPr>
        <p:txBody>
          <a:bodyPr/>
          <a:lstStyle/>
          <a:p>
            <a:r>
              <a:rPr lang="en-US" dirty="0" smtClean="0">
                <a:solidFill>
                  <a:schemeClr val="bg1"/>
                </a:solidFill>
              </a:rPr>
              <a:t>Visual Studio</a:t>
            </a:r>
            <a:br>
              <a:rPr lang="en-US" dirty="0" smtClean="0">
                <a:solidFill>
                  <a:schemeClr val="bg1"/>
                </a:solidFill>
              </a:rPr>
            </a:br>
            <a:r>
              <a:rPr lang="en-US" dirty="0" smtClean="0">
                <a:solidFill>
                  <a:schemeClr val="bg1"/>
                </a:solidFill>
              </a:rPr>
              <a:t>Community Edition</a:t>
            </a:r>
            <a:endParaRPr lang="en-US" dirty="0">
              <a:solidFill>
                <a:schemeClr val="bg1"/>
              </a:solidFill>
            </a:endParaRPr>
          </a:p>
        </p:txBody>
      </p:sp>
      <p:sp>
        <p:nvSpPr>
          <p:cNvPr id="10" name="Rectangle 9"/>
          <p:cNvSpPr/>
          <p:nvPr/>
        </p:nvSpPr>
        <p:spPr bwMode="auto">
          <a:xfrm>
            <a:off x="3110" y="2203202"/>
            <a:ext cx="5259218" cy="166116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3928" tIns="45713" rIns="45713" bIns="45713" numCol="1" spcCol="0" rtlCol="0" fromWordArt="0" anchor="ctr" anchorCtr="0" forceAA="0" compatLnSpc="1">
            <a:prstTxWarp prst="textNoShape">
              <a:avLst/>
            </a:prstTxWarp>
            <a:noAutofit/>
          </a:bodyPr>
          <a:lstStyle/>
          <a:p>
            <a:r>
              <a:rPr lang="en-US" sz="1600" dirty="0">
                <a:solidFill>
                  <a:schemeClr val="bg1"/>
                </a:solidFill>
                <a:latin typeface="+mj-lt"/>
              </a:rPr>
              <a:t>Mobile App Development:</a:t>
            </a:r>
          </a:p>
          <a:p>
            <a:pPr marL="285695" indent="-285695">
              <a:buFont typeface="Arial" panose="020B0604020202020204" pitchFamily="34" charset="0"/>
              <a:buChar char="•"/>
            </a:pPr>
            <a:r>
              <a:rPr lang="en-US" sz="1600" dirty="0">
                <a:solidFill>
                  <a:schemeClr val="bg1"/>
                </a:solidFill>
                <a:latin typeface="+mj-lt"/>
              </a:rPr>
              <a:t>Universal Windows apps for Windows Phone &amp; Windows tablets, hybrids, laptops &amp; desktops</a:t>
            </a:r>
          </a:p>
          <a:p>
            <a:pPr marL="285695" indent="-285695">
              <a:buFont typeface="Arial" panose="020B0604020202020204" pitchFamily="34" charset="0"/>
              <a:buChar char="•"/>
            </a:pPr>
            <a:r>
              <a:rPr lang="en-US" sz="1600" dirty="0">
                <a:solidFill>
                  <a:schemeClr val="bg1"/>
                </a:solidFill>
                <a:latin typeface="+mj-lt"/>
              </a:rPr>
              <a:t>Mobile Hybrid apps with Cordova</a:t>
            </a:r>
          </a:p>
          <a:p>
            <a:pPr marL="285695" indent="-285695">
              <a:buFont typeface="Arial" panose="020B0604020202020204" pitchFamily="34" charset="0"/>
              <a:buChar char="•"/>
            </a:pPr>
            <a:r>
              <a:rPr lang="en-US" sz="1600" dirty="0">
                <a:solidFill>
                  <a:schemeClr val="bg1"/>
                </a:solidFill>
                <a:latin typeface="+mj-lt"/>
              </a:rPr>
              <a:t>Mobile Web apps with HTML5 &amp; JavaScript</a:t>
            </a:r>
          </a:p>
          <a:p>
            <a:pPr marL="285695" indent="-285695">
              <a:buFont typeface="Arial" panose="020B0604020202020204" pitchFamily="34" charset="0"/>
              <a:buChar char="•"/>
            </a:pPr>
            <a:r>
              <a:rPr lang="en-US" sz="1600" dirty="0">
                <a:solidFill>
                  <a:schemeClr val="bg1"/>
                </a:solidFill>
                <a:latin typeface="+mj-lt"/>
              </a:rPr>
              <a:t>Native iOS &amp; Android apps with Xamarin</a:t>
            </a:r>
          </a:p>
        </p:txBody>
      </p:sp>
      <p:sp>
        <p:nvSpPr>
          <p:cNvPr id="11" name="Rectangle 10"/>
          <p:cNvSpPr/>
          <p:nvPr/>
        </p:nvSpPr>
        <p:spPr bwMode="auto">
          <a:xfrm>
            <a:off x="4058" y="3970164"/>
            <a:ext cx="5257251" cy="1263636"/>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3928" tIns="45713" rIns="45713" bIns="45713" numCol="1" spcCol="0" rtlCol="0" fromWordArt="0" anchor="ctr" anchorCtr="0" forceAA="0" compatLnSpc="1">
            <a:prstTxWarp prst="textNoShape">
              <a:avLst/>
            </a:prstTxWarp>
            <a:noAutofit/>
          </a:bodyPr>
          <a:lstStyle/>
          <a:p>
            <a:r>
              <a:rPr lang="en-US" sz="1600" dirty="0">
                <a:solidFill>
                  <a:schemeClr val="bg1"/>
                </a:solidFill>
                <a:latin typeface="+mj-lt"/>
              </a:rPr>
              <a:t>Web Applications: ASP.NET, HTML5, SPAs, </a:t>
            </a:r>
            <a:r>
              <a:rPr lang="en-US" sz="1600" dirty="0">
                <a:solidFill>
                  <a:schemeClr val="bg1"/>
                </a:solidFill>
                <a:latin typeface="+mj-lt"/>
              </a:rPr>
              <a:t>Python, support for 100</a:t>
            </a:r>
            <a:r>
              <a:rPr lang="en-US" sz="1600" dirty="0">
                <a:solidFill>
                  <a:schemeClr val="bg1"/>
                </a:solidFill>
                <a:latin typeface="+mj-lt"/>
              </a:rPr>
              <a:t>% client-side JavaScript frameworks</a:t>
            </a:r>
          </a:p>
          <a:p>
            <a:r>
              <a:rPr lang="en-US" sz="1600" dirty="0">
                <a:solidFill>
                  <a:schemeClr val="bg1"/>
                </a:solidFill>
                <a:latin typeface="+mj-lt"/>
              </a:rPr>
              <a:t>Cloud Development with Azure in .NET or Node</a:t>
            </a:r>
          </a:p>
        </p:txBody>
      </p:sp>
      <p:sp>
        <p:nvSpPr>
          <p:cNvPr id="12" name="Rectangle 11"/>
          <p:cNvSpPr/>
          <p:nvPr/>
        </p:nvSpPr>
        <p:spPr bwMode="auto">
          <a:xfrm>
            <a:off x="4058" y="5339597"/>
            <a:ext cx="5257251" cy="1263636"/>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3928" tIns="45713" rIns="45713" bIns="45713" numCol="1" spcCol="0" rtlCol="0" fromWordArt="0" anchor="ctr" anchorCtr="0" forceAA="0" compatLnSpc="1">
            <a:prstTxWarp prst="textNoShape">
              <a:avLst/>
            </a:prstTxWarp>
            <a:noAutofit/>
          </a:bodyPr>
          <a:lstStyle/>
          <a:p>
            <a:r>
              <a:rPr lang="en-US" sz="1600" dirty="0">
                <a:solidFill>
                  <a:schemeClr val="bg1"/>
                </a:solidFill>
                <a:latin typeface="+mj-lt"/>
              </a:rPr>
              <a:t>C# Scripting Editor for Unity Games</a:t>
            </a:r>
          </a:p>
          <a:p>
            <a:r>
              <a:rPr lang="en-US" sz="1600" dirty="0">
                <a:solidFill>
                  <a:schemeClr val="bg1"/>
                </a:solidFill>
                <a:latin typeface="+mj-lt"/>
              </a:rPr>
              <a:t>Arduino Sketches, .NET Micro Framework, </a:t>
            </a:r>
            <a:r>
              <a:rPr lang="en-US" sz="1600" dirty="0">
                <a:solidFill>
                  <a:schemeClr val="bg1"/>
                </a:solidFill>
                <a:latin typeface="+mj-lt"/>
              </a:rPr>
              <a:t>IoT, etc</a:t>
            </a:r>
            <a:r>
              <a:rPr lang="en-US" sz="1600" dirty="0">
                <a:solidFill>
                  <a:schemeClr val="bg1"/>
                </a:solidFill>
                <a:latin typeface="+mj-lt"/>
              </a:rPr>
              <a:t>.</a:t>
            </a:r>
          </a:p>
          <a:p>
            <a:r>
              <a:rPr lang="en-US" sz="1600" dirty="0">
                <a:solidFill>
                  <a:schemeClr val="bg1"/>
                </a:solidFill>
                <a:latin typeface="+mj-lt"/>
              </a:rPr>
              <a:t>Windows Desktop apps, Office apps, C#, C++, VB, F#, JavaScript, </a:t>
            </a:r>
            <a:r>
              <a:rPr lang="en-US" sz="1600" dirty="0">
                <a:solidFill>
                  <a:schemeClr val="bg1"/>
                </a:solidFill>
                <a:latin typeface="+mj-lt"/>
              </a:rPr>
              <a:t>Node, Python</a:t>
            </a:r>
            <a:r>
              <a:rPr lang="en-US" sz="1600" dirty="0">
                <a:solidFill>
                  <a:schemeClr val="bg1"/>
                </a:solidFill>
                <a:latin typeface="+mj-lt"/>
              </a:rPr>
              <a:t>, Ruby, and more…</a:t>
            </a:r>
          </a:p>
        </p:txBody>
      </p:sp>
    </p:spTree>
    <p:extLst>
      <p:ext uri="{BB962C8B-B14F-4D97-AF65-F5344CB8AC3E}">
        <p14:creationId xmlns:p14="http://schemas.microsoft.com/office/powerpoint/2010/main" val="4103913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a:t>
            </a:r>
            <a:r>
              <a:rPr lang="pt-BR" sz="2353" dirty="0"/>
              <a:t>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solidFill>
                  <a:schemeClr val="tx1"/>
                </a:solidFill>
              </a:rPr>
              <a:t>Universal Windows App Development</a:t>
            </a:r>
            <a:br>
              <a:rPr lang="en-US" dirty="0" smtClean="0">
                <a:solidFill>
                  <a:schemeClr val="tx1"/>
                </a:solidFill>
              </a:rPr>
            </a:br>
            <a:r>
              <a:rPr lang="en-US" dirty="0" smtClean="0">
                <a:solidFill>
                  <a:schemeClr val="tx1"/>
                </a:solidFill>
              </a:rPr>
              <a:t>with Cortana and the Speech SDK</a:t>
            </a:r>
          </a:p>
          <a:p>
            <a:pPr lvl="1"/>
            <a:r>
              <a:rPr lang="en-US" dirty="0" smtClean="0"/>
              <a:t>01 | Introducing Cortana &amp; Getting Started with Speech</a:t>
            </a:r>
          </a:p>
          <a:p>
            <a:pPr lvl="1"/>
            <a:r>
              <a:rPr lang="en-US" dirty="0" smtClean="0"/>
              <a:t>02 | Using Speech Synthesis in Mobile Apps</a:t>
            </a:r>
          </a:p>
          <a:p>
            <a:pPr lvl="1"/>
            <a:r>
              <a:rPr lang="en-US" dirty="0" smtClean="0"/>
              <a:t>03 | Cortana Integration &amp; Voice Commands</a:t>
            </a:r>
          </a:p>
          <a:p>
            <a:pPr lvl="1"/>
            <a:r>
              <a:rPr lang="en-US" dirty="0" smtClean="0"/>
              <a:t>04 | Speech Recognition in Apps</a:t>
            </a:r>
          </a:p>
          <a:p>
            <a:pPr lvl="1"/>
            <a:r>
              <a:rPr lang="en-US" dirty="0" smtClean="0"/>
              <a:t>05 | Designing Apps with Speech</a:t>
            </a:r>
          </a:p>
          <a:p>
            <a:pPr lvl="1"/>
            <a:r>
              <a:rPr lang="en-US" dirty="0" smtClean="0"/>
              <a:t>06 | Advanced Speech Topics</a:t>
            </a:r>
          </a:p>
          <a:p>
            <a:r>
              <a:rPr lang="en-US" dirty="0" smtClean="0">
                <a:solidFill>
                  <a:schemeClr val="tx1"/>
                </a:solidFill>
              </a:rPr>
              <a:t>Available for on-demand viewing now:</a:t>
            </a:r>
          </a:p>
          <a:p>
            <a:pPr lvl="1"/>
            <a:r>
              <a:rPr lang="en-US" dirty="0" smtClean="0"/>
              <a:t>Microsoft Virtual Academy: </a:t>
            </a:r>
            <a:r>
              <a:rPr lang="en-US" dirty="0" smtClean="0">
                <a:solidFill>
                  <a:srgbClr val="00B0F0"/>
                </a:solidFill>
              </a:rPr>
              <a:t>http://aka.ms/CortanaMVA</a:t>
            </a:r>
            <a:endParaRPr lang="en-US" dirty="0">
              <a:solidFill>
                <a:srgbClr val="00B0F0"/>
              </a:solidFill>
            </a:endParaRPr>
          </a:p>
        </p:txBody>
      </p:sp>
      <p:sp>
        <p:nvSpPr>
          <p:cNvPr id="2" name="Title 1"/>
          <p:cNvSpPr>
            <a:spLocks noGrp="1"/>
          </p:cNvSpPr>
          <p:nvPr>
            <p:ph type="title"/>
          </p:nvPr>
        </p:nvSpPr>
        <p:spPr/>
        <p:txBody>
          <a:bodyPr/>
          <a:lstStyle/>
          <a:p>
            <a:r>
              <a:rPr lang="en-US" dirty="0">
                <a:gradFill>
                  <a:gsLst>
                    <a:gs pos="1250">
                      <a:schemeClr val="tx1"/>
                    </a:gs>
                    <a:gs pos="100000">
                      <a:schemeClr val="tx1"/>
                    </a:gs>
                  </a:gsLst>
                  <a:lin ang="5400000" scaled="0"/>
                </a:gradFill>
              </a:rPr>
              <a:t>My MVA Course Online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7264" y="291550"/>
            <a:ext cx="2285675" cy="2285675"/>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9636262" y="2810303"/>
            <a:ext cx="2285675" cy="2285675"/>
          </a:xfrm>
          <a:prstGeom prst="rect">
            <a:avLst/>
          </a:prstGeom>
          <a:no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2358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a:t>
            </a:r>
            <a:r>
              <a:rPr lang="en-US" sz="2666" dirty="0"/>
              <a:t>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a:t>
            </a:r>
            <a:r>
              <a:rPr lang="en-US" sz="2666" dirty="0"/>
              <a:t>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Cloud Devs</a:t>
            </a:r>
            <a:endParaRPr lang="en-US" dirty="0"/>
          </a:p>
        </p:txBody>
      </p:sp>
      <p:sp>
        <p:nvSpPr>
          <p:cNvPr id="3" name="Content Placeholder 2"/>
          <p:cNvSpPr>
            <a:spLocks noGrp="1"/>
          </p:cNvSpPr>
          <p:nvPr>
            <p:ph idx="4294967295"/>
          </p:nvPr>
        </p:nvSpPr>
        <p:spPr>
          <a:xfrm>
            <a:off x="610378" y="1476464"/>
            <a:ext cx="10971244" cy="4796932"/>
          </a:xfrm>
          <a:prstGeom prst="rect">
            <a:avLst/>
          </a:prstGeom>
        </p:spPr>
        <p:txBody>
          <a:bodyPr>
            <a:normAutofit fontScale="92500" lnSpcReduction="20000"/>
          </a:bodyPr>
          <a:lstStyle/>
          <a:p>
            <a:r>
              <a:rPr lang="en-US" sz="2666" dirty="0"/>
              <a:t>Get started with a free Azure trial and get $200 to spend for 30 days: </a:t>
            </a:r>
            <a:r>
              <a:rPr lang="en-US" sz="2666" dirty="0">
                <a:solidFill>
                  <a:srgbClr val="00B0F0"/>
                </a:solidFill>
              </a:rPr>
              <a:t>http://aka.ms/trymsazure</a:t>
            </a:r>
            <a:endParaRPr lang="en-US" sz="2666" dirty="0">
              <a:solidFill>
                <a:srgbClr val="00B0F0"/>
              </a:solidFill>
            </a:endParaRPr>
          </a:p>
          <a:p>
            <a:r>
              <a:rPr lang="en-US" sz="2666" dirty="0"/>
              <a:t>Microsoft Azure Management </a:t>
            </a:r>
            <a:r>
              <a:rPr lang="en-US" sz="2666" dirty="0"/>
              <a:t>Portal: </a:t>
            </a:r>
            <a:r>
              <a:rPr lang="en-US" sz="2666" dirty="0">
                <a:solidFill>
                  <a:srgbClr val="00B0F0"/>
                </a:solidFill>
              </a:rPr>
              <a:t>https://manage.windowsazure.com</a:t>
            </a:r>
            <a:endParaRPr lang="en-US" sz="2666" dirty="0">
              <a:solidFill>
                <a:srgbClr val="00B0F0"/>
              </a:solidFill>
            </a:endParaRPr>
          </a:p>
          <a:p>
            <a:r>
              <a:rPr lang="en-US" sz="2666" dirty="0"/>
              <a:t>Microsoft Azure New Preview </a:t>
            </a:r>
            <a:r>
              <a:rPr lang="en-US" sz="2666" dirty="0"/>
              <a:t>Portal: </a:t>
            </a:r>
            <a:r>
              <a:rPr lang="en-US" sz="2666" dirty="0">
                <a:solidFill>
                  <a:srgbClr val="00B0F0"/>
                </a:solidFill>
              </a:rPr>
              <a:t>https://portal.azure.com/</a:t>
            </a:r>
            <a:endParaRPr lang="en-US" sz="2666" dirty="0">
              <a:solidFill>
                <a:srgbClr val="00B0F0"/>
              </a:solidFill>
            </a:endParaRPr>
          </a:p>
          <a:p>
            <a:r>
              <a:rPr lang="en-US" sz="2666" dirty="0"/>
              <a:t>Microsoft Azure Cloud </a:t>
            </a:r>
            <a:r>
              <a:rPr lang="en-US" sz="2666" dirty="0"/>
              <a:t>Cover Show: </a:t>
            </a:r>
            <a:r>
              <a:rPr lang="en-US" sz="2666" dirty="0">
                <a:solidFill>
                  <a:srgbClr val="00B0F0"/>
                </a:solidFill>
              </a:rPr>
              <a:t>http://channel9.msdn.com/Shows/Cloud+Cover</a:t>
            </a:r>
            <a:endParaRPr lang="en-US" sz="2666" dirty="0">
              <a:solidFill>
                <a:srgbClr val="00B0F0"/>
              </a:solidFill>
            </a:endParaRPr>
          </a:p>
          <a:p>
            <a:r>
              <a:rPr lang="en-US" sz="2666" dirty="0"/>
              <a:t>Azure Friday: </a:t>
            </a:r>
            <a:r>
              <a:rPr lang="en-US" sz="2666" dirty="0">
                <a:solidFill>
                  <a:srgbClr val="00B0F0"/>
                </a:solidFill>
              </a:rPr>
              <a:t>http://</a:t>
            </a:r>
            <a:r>
              <a:rPr lang="en-US" sz="2666" dirty="0">
                <a:solidFill>
                  <a:srgbClr val="00B0F0"/>
                </a:solidFill>
              </a:rPr>
              <a:t>friday.azure.com</a:t>
            </a:r>
          </a:p>
          <a:p>
            <a:r>
              <a:rPr lang="en-US" sz="2666" dirty="0" err="1"/>
              <a:t>AzureChatr</a:t>
            </a:r>
            <a:r>
              <a:rPr lang="en-US" sz="2666" dirty="0"/>
              <a:t> App Sample with Push for Windows, iOS </a:t>
            </a:r>
            <a:r>
              <a:rPr lang="en-US" sz="2666" dirty="0"/>
              <a:t>&amp; Android: </a:t>
            </a:r>
            <a:r>
              <a:rPr lang="en-US" sz="2666" dirty="0">
                <a:solidFill>
                  <a:srgbClr val="00B0F0"/>
                </a:solidFill>
              </a:rPr>
              <a:t>http://aka.ms/azurechatrblog</a:t>
            </a:r>
            <a:endParaRPr lang="en-US" sz="2666" dirty="0">
              <a:solidFill>
                <a:srgbClr val="00B0F0"/>
              </a:solidFill>
            </a:endParaRPr>
          </a:p>
          <a:p>
            <a:r>
              <a:rPr lang="en-US" sz="2666" dirty="0"/>
              <a:t>Visual Studio Community Edition (free): </a:t>
            </a:r>
            <a:r>
              <a:rPr lang="en-US" sz="2666" dirty="0">
                <a:solidFill>
                  <a:srgbClr val="00B0F0"/>
                </a:solidFill>
              </a:rPr>
              <a:t>http://aka.ms/vsc2013</a:t>
            </a:r>
          </a:p>
          <a:p>
            <a:endParaRPr lang="en-US" sz="2666" dirty="0"/>
          </a:p>
        </p:txBody>
      </p:sp>
    </p:spTree>
    <p:extLst>
      <p:ext uri="{BB962C8B-B14F-4D97-AF65-F5344CB8AC3E}">
        <p14:creationId xmlns:p14="http://schemas.microsoft.com/office/powerpoint/2010/main" val="3752118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p:txBody>
          <a:bodyPr/>
          <a:lstStyle/>
          <a:p>
            <a:pPr eaLnBrk="1" hangingPunct="1">
              <a:spcBef>
                <a:spcPct val="0"/>
              </a:spcBef>
            </a:pPr>
            <a:r>
              <a:rPr lang="en-JM" dirty="0">
                <a:solidFill>
                  <a:srgbClr val="00B0F0"/>
                </a:solidFill>
                <a:latin typeface="Segoe UI Light" panose="020B0502040204020203" pitchFamily="34" charset="0"/>
                <a:cs typeface="Segoe UI Light" panose="020B0502040204020203" pitchFamily="34" charset="0"/>
              </a:rPr>
              <a:t>Slides </a:t>
            </a:r>
            <a:r>
              <a:rPr lang="en-JM" dirty="0" smtClean="0">
                <a:solidFill>
                  <a:srgbClr val="00B0F0"/>
                </a:solidFill>
                <a:latin typeface="Segoe UI Light" panose="020B0502040204020203" pitchFamily="34" charset="0"/>
                <a:cs typeface="Segoe UI Light" panose="020B0502040204020203" pitchFamily="34" charset="0"/>
              </a:rPr>
              <a:t>are in SlideShare. Demos are on GitHub.</a:t>
            </a:r>
            <a:endParaRPr lang="en-JM" dirty="0">
              <a:solidFill>
                <a:srgbClr val="00B0F0"/>
              </a:solidFill>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me and let me know what you build, I will be happy to help promote your apps.</a:t>
            </a: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11930" b="11930"/>
          <a:stretch>
            <a:fillRect/>
          </a:stretch>
        </p:blipFill>
        <p:spPr>
          <a:ln>
            <a:solidFill>
              <a:schemeClr val="bg1"/>
            </a:solidFill>
            <a:headEnd/>
            <a:tailEnd/>
          </a:ln>
          <a:effectLst>
            <a:outerShdw blurRad="63500" sx="102000" sy="102000" algn="ctr" rotWithShape="0">
              <a:srgbClr val="000000">
                <a:alpha val="39998"/>
              </a:srgbClr>
            </a:outerShdw>
          </a:effectLst>
        </p:spPr>
      </p:pic>
      <p:sp>
        <p:nvSpPr>
          <p:cNvPr id="17" name="Content Placeholder 3"/>
          <p:cNvSpPr txBox="1">
            <a:spLocks/>
          </p:cNvSpPr>
          <p:nvPr/>
        </p:nvSpPr>
        <p:spPr>
          <a:xfrm>
            <a:off x="7010141" y="4724779"/>
            <a:ext cx="4875419" cy="457070"/>
          </a:xfrm>
          <a:prstGeom prst="rect">
            <a:avLst/>
          </a:prstGeom>
        </p:spPr>
        <p:txBody>
          <a:bodyPr>
            <a:noAutofit/>
          </a:bodyPr>
          <a:lstStyle/>
          <a:p>
            <a:pPr defTabSz="914139">
              <a:lnSpc>
                <a:spcPct val="12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Slideshare:</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a:solidFill>
                  <a:srgbClr val="00B0F0"/>
                </a:solidFill>
                <a:latin typeface="Segoe UI Light" panose="020B0502040204020203" pitchFamily="34" charset="0"/>
                <a:cs typeface="Segoe UI Light" panose="020B0502040204020203" pitchFamily="34" charset="0"/>
              </a:rPr>
              <a:t>www.slideshare.net/ActiveNick</a:t>
            </a:r>
          </a:p>
        </p:txBody>
      </p:sp>
      <p:sp>
        <p:nvSpPr>
          <p:cNvPr id="18" name="Rectangle 17"/>
          <p:cNvSpPr>
            <a:spLocks noChangeArrowheads="1"/>
          </p:cNvSpPr>
          <p:nvPr/>
        </p:nvSpPr>
        <p:spPr bwMode="auto">
          <a:xfrm>
            <a:off x="7010141" y="2438682"/>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a:solidFill>
                  <a:srgbClr val="00B0F0"/>
                </a:solidFill>
                <a:latin typeface="Segoe UI Light" panose="020B0502040204020203" pitchFamily="34" charset="0"/>
                <a:cs typeface="Segoe UI Light" panose="020B0502040204020203" pitchFamily="34" charset="0"/>
              </a:rPr>
              <a:t>www.AgeofMobility.com</a:t>
            </a:r>
          </a:p>
        </p:txBody>
      </p:sp>
      <p:sp>
        <p:nvSpPr>
          <p:cNvPr id="19" name="Rectangle 18"/>
          <p:cNvSpPr>
            <a:spLocks noChangeArrowheads="1"/>
          </p:cNvSpPr>
          <p:nvPr/>
        </p:nvSpPr>
        <p:spPr bwMode="auto">
          <a:xfrm>
            <a:off x="7010141" y="2817458"/>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a:solidFill>
                  <a:srgbClr val="00B0F0"/>
                </a:solidFill>
                <a:latin typeface="Segoe UI Light" panose="020B0502040204020203" pitchFamily="34" charset="0"/>
                <a:cs typeface="Segoe UI Light" panose="020B0502040204020203" pitchFamily="34" charset="0"/>
              </a:rPr>
              <a:t>@ActiveNick </a:t>
            </a:r>
          </a:p>
        </p:txBody>
      </p:sp>
      <p:sp>
        <p:nvSpPr>
          <p:cNvPr id="20" name="Rectangle 19"/>
          <p:cNvSpPr>
            <a:spLocks noChangeArrowheads="1"/>
          </p:cNvSpPr>
          <p:nvPr/>
        </p:nvSpPr>
        <p:spPr bwMode="auto">
          <a:xfrm>
            <a:off x="7010141" y="358135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Mobile Apps: </a:t>
            </a:r>
            <a:r>
              <a:rPr lang="en-JM" sz="1961" dirty="0">
                <a:solidFill>
                  <a:srgbClr val="00B0F0"/>
                </a:solidFill>
                <a:latin typeface="Segoe UI Light" panose="020B0502040204020203" pitchFamily="34" charset="0"/>
                <a:cs typeface="Segoe UI Light" panose="020B0502040204020203" pitchFamily="34" charset="0"/>
              </a:rPr>
              <a:t>www.bigbaldapps.com</a:t>
            </a:r>
          </a:p>
        </p:txBody>
      </p:sp>
      <p:sp>
        <p:nvSpPr>
          <p:cNvPr id="21" name="Rectangle 20"/>
          <p:cNvSpPr>
            <a:spLocks noChangeArrowheads="1"/>
          </p:cNvSpPr>
          <p:nvPr/>
        </p:nvSpPr>
        <p:spPr bwMode="auto">
          <a:xfrm>
            <a:off x="7010142" y="3962251"/>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a:solidFill>
                  <a:srgbClr val="00B0F0"/>
                </a:solidFill>
                <a:latin typeface="Segoe UI Light" panose="020B0502040204020203" pitchFamily="34" charset="0"/>
                <a:cs typeface="Segoe UI Light" panose="020B0502040204020203" pitchFamily="34" charset="0"/>
              </a:rPr>
              <a:t>www.linkedin.com/in/activenick</a:t>
            </a:r>
          </a:p>
        </p:txBody>
      </p:sp>
      <p:sp>
        <p:nvSpPr>
          <p:cNvPr id="22" name="Rectangle 21"/>
          <p:cNvSpPr>
            <a:spLocks noChangeArrowheads="1"/>
          </p:cNvSpPr>
          <p:nvPr/>
        </p:nvSpPr>
        <p:spPr bwMode="auto">
          <a:xfrm>
            <a:off x="7010141" y="4343142"/>
            <a:ext cx="4164419"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a:solidFill>
                  <a:srgbClr val="00B0F0"/>
                </a:solidFill>
                <a:latin typeface="Segoe UI Light" panose="020B0502040204020203" pitchFamily="34" charset="0"/>
                <a:cs typeface="Segoe UI Light" panose="020B0502040204020203" pitchFamily="34" charset="0"/>
              </a:rPr>
              <a:t>github.com/</a:t>
            </a:r>
            <a:r>
              <a:rPr lang="en-JM" sz="1961" dirty="0" err="1">
                <a:solidFill>
                  <a:srgbClr val="00B0F0"/>
                </a:solidFill>
                <a:latin typeface="Segoe UI Light" panose="020B0502040204020203" pitchFamily="34" charset="0"/>
                <a:cs typeface="Segoe UI Light" panose="020B0502040204020203" pitchFamily="34" charset="0"/>
              </a:rPr>
              <a:t>ActiveNick</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7004655" y="319940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a:solidFill>
                  <a:srgbClr val="00B0F0"/>
                </a:solidFill>
                <a:latin typeface="Segoe UI Light" panose="020B0502040204020203" pitchFamily="34" charset="0"/>
                <a:cs typeface="Segoe UI Light" panose="020B0502040204020203" pitchFamily="34" charset="0"/>
              </a:rPr>
              <a:t>nick.landry@microsoft.com</a:t>
            </a:r>
          </a:p>
        </p:txBody>
      </p:sp>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smtClean="0"/>
              <a:t>When writing for iOS, </a:t>
            </a:r>
          </a:p>
          <a:p>
            <a:pPr lvl="1"/>
            <a:r>
              <a:rPr lang="en-GB" smtClean="0"/>
              <a:t>A developer writes for iPad &amp; iPhone</a:t>
            </a:r>
          </a:p>
          <a:p>
            <a:r>
              <a:rPr lang="en-GB" smtClean="0"/>
              <a:t>When writing for Android, </a:t>
            </a:r>
          </a:p>
          <a:p>
            <a:pPr lvl="1"/>
            <a:r>
              <a:rPr lang="en-GB" smtClean="0"/>
              <a:t>A developer writes for all supported devices </a:t>
            </a:r>
          </a:p>
          <a:p>
            <a:r>
              <a:rPr lang="en-GB" smtClean="0"/>
              <a:t>When writing for Windows 8, </a:t>
            </a:r>
          </a:p>
          <a:p>
            <a:pPr lvl="1"/>
            <a:r>
              <a:rPr lang="en-GB" smtClean="0"/>
              <a:t>A developer writes for each devices</a:t>
            </a:r>
          </a:p>
          <a:p>
            <a:r>
              <a:rPr lang="en-GB" smtClean="0"/>
              <a:t>When writing for Windows 10, </a:t>
            </a:r>
          </a:p>
          <a:p>
            <a:pPr lvl="1"/>
            <a:r>
              <a:rPr lang="en-GB"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2:05</a:t>
            </a:r>
            <a:endParaRPr lang="en-US" dirty="0"/>
          </a:p>
        </p:txBody>
      </p:sp>
      <p:sp>
        <p:nvSpPr>
          <p:cNvPr id="3" name="Title 2"/>
          <p:cNvSpPr>
            <a:spLocks noGrp="1"/>
          </p:cNvSpPr>
          <p:nvPr>
            <p:ph type="ctrTitle"/>
          </p:nvPr>
        </p:nvSpPr>
        <p:spPr/>
        <p:txBody>
          <a:bodyPr/>
          <a:lstStyle/>
          <a:p>
            <a:r>
              <a:rPr lang="en-US" dirty="0" smtClean="0"/>
              <a:t>Hello devices</a:t>
            </a:r>
            <a:endParaRPr lang="en-US" dirty="0"/>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1179302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Building a modern, fully-immersive Windows app for the Windows store that targets the common Universal Windows Platform on Windows 10</a:t>
            </a:r>
            <a:endParaRPr lang="en-US" sz="4800" dirty="0"/>
          </a:p>
        </p:txBody>
      </p:sp>
      <p:sp>
        <p:nvSpPr>
          <p:cNvPr id="3" name="Subtitle 2"/>
          <p:cNvSpPr>
            <a:spLocks noGrp="1"/>
          </p:cNvSpPr>
          <p:nvPr>
            <p:ph type="subTitle" idx="1"/>
          </p:nvPr>
        </p:nvSpPr>
        <p:spPr>
          <a:xfrm>
            <a:off x="728296" y="3431828"/>
            <a:ext cx="10358804" cy="2238552"/>
          </a:xfrm>
        </p:spPr>
        <p:txBody>
          <a:bodyPr/>
          <a:lstStyle/>
          <a:p>
            <a:r>
              <a:rPr lang="en-US" dirty="0" smtClean="0"/>
              <a:t>The definitive developer’s guide for </a:t>
            </a:r>
          </a:p>
          <a:p>
            <a:r>
              <a:rPr lang="en-US" dirty="0" smtClean="0"/>
              <a:t>Windows 10 insider preview</a:t>
            </a:r>
          </a:p>
          <a:p>
            <a:r>
              <a:rPr lang="en-US" dirty="0" smtClean="0">
                <a:solidFill>
                  <a:schemeClr val="bg2">
                    <a:lumMod val="90000"/>
                  </a:schemeClr>
                </a:solidFill>
              </a:rPr>
              <a:t>Andy Wigley esquire </a:t>
            </a:r>
            <a:br>
              <a:rPr lang="en-US" dirty="0" smtClean="0">
                <a:solidFill>
                  <a:schemeClr val="bg2">
                    <a:lumMod val="90000"/>
                  </a:schemeClr>
                </a:solidFill>
              </a:rPr>
            </a:br>
            <a:r>
              <a:rPr lang="en-US" dirty="0" smtClean="0">
                <a:solidFill>
                  <a:schemeClr val="bg2">
                    <a:lumMod val="90000"/>
                  </a:schemeClr>
                </a:solidFill>
              </a:rPr>
              <a:t>&amp; Jerry Nixon, developer executive</a:t>
            </a:r>
          </a:p>
          <a:p>
            <a:endParaRPr lang="en-US" dirty="0"/>
          </a:p>
        </p:txBody>
      </p:sp>
    </p:spTree>
    <p:extLst>
      <p:ext uri="{BB962C8B-B14F-4D97-AF65-F5344CB8AC3E}">
        <p14:creationId xmlns:p14="http://schemas.microsoft.com/office/powerpoint/2010/main" val="329577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25855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code</a:t>
            </a:r>
            <a:endParaRPr lang="en-US" dirty="0"/>
          </a:p>
        </p:txBody>
      </p:sp>
      <p:sp>
        <p:nvSpPr>
          <p:cNvPr id="4" name="Text Placeholder 3"/>
          <p:cNvSpPr>
            <a:spLocks noGrp="1"/>
          </p:cNvSpPr>
          <p:nvPr>
            <p:ph type="body" sz="quarter" idx="10"/>
          </p:nvPr>
        </p:nvSpPr>
        <p:spPr/>
        <p:txBody>
          <a:bodyPr/>
          <a:lstStyle/>
          <a:p>
            <a:r>
              <a:rPr lang="en-US" dirty="0" smtClean="0"/>
              <a:t>A compatible binary across devices</a:t>
            </a:r>
          </a:p>
          <a:p>
            <a:pPr lvl="1"/>
            <a:r>
              <a:rPr lang="en-US" dirty="0" smtClean="0"/>
              <a:t>Universal API with device-specific implementation</a:t>
            </a:r>
          </a:p>
          <a:p>
            <a:r>
              <a:rPr lang="en-US" dirty="0" smtClean="0"/>
              <a:t>Light up our app with capabilities</a:t>
            </a:r>
          </a:p>
          <a:p>
            <a:pPr lvl="1"/>
            <a:r>
              <a:rPr lang="en-US" dirty="0" smtClean="0"/>
              <a:t>Testing for capabilities and namespaces</a:t>
            </a:r>
            <a:endParaRPr lang="en-US" dirty="0"/>
          </a:p>
        </p:txBody>
      </p:sp>
    </p:spTree>
    <p:extLst>
      <p:ext uri="{BB962C8B-B14F-4D97-AF65-F5344CB8AC3E}">
        <p14:creationId xmlns:p14="http://schemas.microsoft.com/office/powerpoint/2010/main" val="392252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single platform</a:t>
            </a:r>
          </a:p>
          <a:p>
            <a:pPr marL="234950" lvl="1" indent="0">
              <a:buNone/>
            </a:pPr>
            <a:r>
              <a:rPr lang="en-US" dirty="0" smtClean="0"/>
              <a:t>One Windows</a:t>
            </a:r>
          </a:p>
          <a:p>
            <a:pPr marL="234950" lvl="1" indent="0">
              <a:buNone/>
            </a:pPr>
            <a:r>
              <a:rPr lang="en-US" dirty="0" smtClean="0"/>
              <a:t>Many devices</a:t>
            </a:r>
          </a:p>
          <a:p>
            <a:pPr indent="-222250"/>
            <a:r>
              <a:rPr lang="en-US" dirty="0" smtClean="0"/>
              <a:t>Developer experience</a:t>
            </a:r>
            <a:endParaRPr lang="en-US" dirty="0"/>
          </a:p>
          <a:p>
            <a:pPr marL="234950" lvl="1" indent="0">
              <a:buNone/>
            </a:pPr>
            <a:r>
              <a:rPr lang="en-US" dirty="0" smtClean="0"/>
              <a:t>Windows tooling</a:t>
            </a:r>
            <a:endParaRPr lang="en-US" dirty="0"/>
          </a:p>
          <a:p>
            <a:pPr marL="234950" lvl="1" indent="0">
              <a:buNone/>
            </a:pPr>
            <a:r>
              <a:rPr lang="en-US" dirty="0" err="1" smtClean="0"/>
              <a:t>.Net</a:t>
            </a:r>
            <a:r>
              <a:rPr lang="en-US" dirty="0" smtClean="0"/>
              <a:t> Native</a:t>
            </a:r>
          </a:p>
          <a:p>
            <a:pPr indent="-222250"/>
            <a:r>
              <a:rPr lang="en-US" dirty="0" smtClean="0"/>
              <a:t>Template 10</a:t>
            </a:r>
          </a:p>
          <a:p>
            <a:pPr marL="234950" lvl="1" indent="0">
              <a:buNone/>
            </a:pPr>
            <a:r>
              <a:rPr lang="en-US" dirty="0" smtClean="0"/>
              <a:t>http://aka.ms/template10</a:t>
            </a:r>
            <a:endParaRPr lang="en-US" dirty="0"/>
          </a:p>
          <a:p>
            <a:pPr marL="234950" lvl="1" indent="0">
              <a:buNone/>
            </a:pPr>
            <a:endParaRPr lang="en-US"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237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dirty="0" smtClean="0">
                <a:solidFill>
                  <a:schemeClr val="bg1"/>
                </a:solidFill>
                <a:latin typeface="+mj-lt"/>
              </a:rPr>
              <a:t>UAP</a:t>
            </a:r>
          </a:p>
        </p:txBody>
      </p:sp>
      <p:sp>
        <p:nvSpPr>
          <p:cNvPr id="6" name="Block Arc 5"/>
          <p:cNvSpPr/>
          <p:nvPr/>
        </p:nvSpPr>
        <p:spPr>
          <a:xfrm>
            <a:off x="880965" y="1345403"/>
            <a:ext cx="2290433" cy="2316239"/>
          </a:xfrm>
          <a:prstGeom prst="blockArc">
            <a:avLst>
              <a:gd name="adj1" fmla="val 11043132"/>
              <a:gd name="adj2" fmla="val 16048041"/>
              <a:gd name="adj3" fmla="val 14530"/>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8" name="Block Arc 7"/>
          <p:cNvSpPr/>
          <p:nvPr/>
        </p:nvSpPr>
        <p:spPr>
          <a:xfrm rot="16200000">
            <a:off x="88096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9" name="Block Arc 8"/>
          <p:cNvSpPr/>
          <p:nvPr/>
        </p:nvSpPr>
        <p:spPr>
          <a:xfrm rot="10800000">
            <a:off x="8809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10" name="Block Arc 9"/>
          <p:cNvSpPr/>
          <p:nvPr/>
        </p:nvSpPr>
        <p:spPr>
          <a:xfrm rot="5400000">
            <a:off x="8809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1" name="Rectangle 10"/>
          <p:cNvSpPr/>
          <p:nvPr/>
        </p:nvSpPr>
        <p:spPr>
          <a:xfrm>
            <a:off x="864884"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3608091"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3" name="Rectangle 12"/>
          <p:cNvSpPr/>
          <p:nvPr/>
        </p:nvSpPr>
        <p:spPr>
          <a:xfrm>
            <a:off x="6322973"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4" name="Rectangle 13"/>
          <p:cNvSpPr/>
          <p:nvPr/>
        </p:nvSpPr>
        <p:spPr>
          <a:xfrm>
            <a:off x="9075907"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7" name="Oval 16"/>
          <p:cNvSpPr/>
          <p:nvPr/>
        </p:nvSpPr>
        <p:spPr>
          <a:xfrm>
            <a:off x="406373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18" name="Block Arc 17"/>
          <p:cNvSpPr/>
          <p:nvPr/>
        </p:nvSpPr>
        <p:spPr>
          <a:xfrm>
            <a:off x="362099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9" name="Block Arc 18"/>
          <p:cNvSpPr/>
          <p:nvPr/>
        </p:nvSpPr>
        <p:spPr>
          <a:xfrm rot="16200000">
            <a:off x="362099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0" name="Block Arc 19"/>
          <p:cNvSpPr/>
          <p:nvPr/>
        </p:nvSpPr>
        <p:spPr>
          <a:xfrm rot="10800000">
            <a:off x="362099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1" name="Block Arc 20"/>
          <p:cNvSpPr/>
          <p:nvPr/>
        </p:nvSpPr>
        <p:spPr>
          <a:xfrm rot="5400000">
            <a:off x="3620994" y="1345402"/>
            <a:ext cx="2290433" cy="2316239"/>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3" name="Oval 22"/>
          <p:cNvSpPr/>
          <p:nvPr/>
        </p:nvSpPr>
        <p:spPr>
          <a:xfrm>
            <a:off x="6807270" y="1783335"/>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24" name="Block Arc 23"/>
          <p:cNvSpPr/>
          <p:nvPr/>
        </p:nvSpPr>
        <p:spPr>
          <a:xfrm>
            <a:off x="6364531" y="1345402"/>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5" name="Block Arc 24"/>
          <p:cNvSpPr/>
          <p:nvPr/>
        </p:nvSpPr>
        <p:spPr>
          <a:xfrm rot="16200000">
            <a:off x="6364531" y="1345402"/>
            <a:ext cx="2290433" cy="2316239"/>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6" name="Block Arc 25"/>
          <p:cNvSpPr/>
          <p:nvPr/>
        </p:nvSpPr>
        <p:spPr>
          <a:xfrm rot="10800000">
            <a:off x="6364530" y="1345401"/>
            <a:ext cx="2290433" cy="2316239"/>
          </a:xfrm>
          <a:prstGeom prst="blockArc">
            <a:avLst>
              <a:gd name="adj1" fmla="val 11043132"/>
              <a:gd name="adj2" fmla="val 16048041"/>
              <a:gd name="adj3" fmla="val 14530"/>
            </a:avLst>
          </a:prstGeom>
          <a:solidFill>
            <a:schemeClr val="accent1"/>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7" name="Block Arc 26"/>
          <p:cNvSpPr/>
          <p:nvPr/>
        </p:nvSpPr>
        <p:spPr>
          <a:xfrm rot="5400000">
            <a:off x="6364530" y="1345401"/>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9" name="Oval 28"/>
          <p:cNvSpPr/>
          <p:nvPr/>
        </p:nvSpPr>
        <p:spPr>
          <a:xfrm>
            <a:off x="95602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30" name="Block Arc 29"/>
          <p:cNvSpPr/>
          <p:nvPr/>
        </p:nvSpPr>
        <p:spPr>
          <a:xfrm>
            <a:off x="911746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1" name="Block Arc 30"/>
          <p:cNvSpPr/>
          <p:nvPr/>
        </p:nvSpPr>
        <p:spPr>
          <a:xfrm rot="16200000">
            <a:off x="9117465" y="1345403"/>
            <a:ext cx="2290433" cy="2316239"/>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2" name="Block Arc 31"/>
          <p:cNvSpPr/>
          <p:nvPr/>
        </p:nvSpPr>
        <p:spPr>
          <a:xfrm rot="10800000">
            <a:off x="91174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3" name="Block Arc 32"/>
          <p:cNvSpPr/>
          <p:nvPr/>
        </p:nvSpPr>
        <p:spPr>
          <a:xfrm rot="5400000">
            <a:off x="91174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4" name="Rectangle 33"/>
          <p:cNvSpPr/>
          <p:nvPr/>
        </p:nvSpPr>
        <p:spPr>
          <a:xfrm>
            <a:off x="836559" y="4475776"/>
            <a:ext cx="2373549" cy="9630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p:txBody>
      </p:sp>
      <p:sp>
        <p:nvSpPr>
          <p:cNvPr id="35" name="Rectangle 34"/>
          <p:cNvSpPr/>
          <p:nvPr/>
        </p:nvSpPr>
        <p:spPr>
          <a:xfrm>
            <a:off x="3579766" y="4475776"/>
            <a:ext cx="2373549" cy="96303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Mobile</a:t>
            </a:r>
          </a:p>
        </p:txBody>
      </p:sp>
      <p:sp>
        <p:nvSpPr>
          <p:cNvPr id="36" name="Rectangle 35"/>
          <p:cNvSpPr/>
          <p:nvPr/>
        </p:nvSpPr>
        <p:spPr>
          <a:xfrm>
            <a:off x="6322973" y="4475776"/>
            <a:ext cx="2373549" cy="9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p:txBody>
      </p:sp>
      <p:sp>
        <p:nvSpPr>
          <p:cNvPr id="37" name="Rectangle 36"/>
          <p:cNvSpPr/>
          <p:nvPr/>
        </p:nvSpPr>
        <p:spPr>
          <a:xfrm>
            <a:off x="9075907" y="4475776"/>
            <a:ext cx="2373549" cy="9630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More…</a:t>
            </a:r>
          </a:p>
        </p:txBody>
      </p:sp>
      <p:grpSp>
        <p:nvGrpSpPr>
          <p:cNvPr id="5" name="Group 4"/>
          <p:cNvGrpSpPr/>
          <p:nvPr/>
        </p:nvGrpSpPr>
        <p:grpSpPr>
          <a:xfrm>
            <a:off x="1511625" y="2646181"/>
            <a:ext cx="1073875" cy="464362"/>
            <a:chOff x="1511625" y="2842953"/>
            <a:chExt cx="1073875" cy="464362"/>
          </a:xfrm>
        </p:grpSpPr>
        <p:sp>
          <p:nvSpPr>
            <p:cNvPr id="2" name="Oval 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8" name="Oval 3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9" name="Oval 3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0" name="Oval 3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1" name="Group 40"/>
          <p:cNvGrpSpPr/>
          <p:nvPr/>
        </p:nvGrpSpPr>
        <p:grpSpPr>
          <a:xfrm>
            <a:off x="4237657" y="2646181"/>
            <a:ext cx="1073875" cy="464362"/>
            <a:chOff x="1511625" y="2842953"/>
            <a:chExt cx="1073875" cy="464362"/>
          </a:xfrm>
        </p:grpSpPr>
        <p:sp>
          <p:nvSpPr>
            <p:cNvPr id="42" name="Oval 4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3" name="Oval 4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4" name="Oval 4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5" name="Oval 4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6" name="Group 45"/>
          <p:cNvGrpSpPr/>
          <p:nvPr/>
        </p:nvGrpSpPr>
        <p:grpSpPr>
          <a:xfrm>
            <a:off x="7000884" y="2646181"/>
            <a:ext cx="1073875" cy="464362"/>
            <a:chOff x="1511625" y="2842953"/>
            <a:chExt cx="1073875" cy="464362"/>
          </a:xfrm>
        </p:grpSpPr>
        <p:sp>
          <p:nvSpPr>
            <p:cNvPr id="47" name="Oval 46"/>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8" name="Oval 4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9" name="Oval 4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0" name="Oval 4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51" name="Group 50"/>
          <p:cNvGrpSpPr/>
          <p:nvPr/>
        </p:nvGrpSpPr>
        <p:grpSpPr>
          <a:xfrm>
            <a:off x="9725742" y="2646181"/>
            <a:ext cx="1073875" cy="464362"/>
            <a:chOff x="1511625" y="2842953"/>
            <a:chExt cx="1073875" cy="464362"/>
          </a:xfrm>
        </p:grpSpPr>
        <p:sp>
          <p:nvSpPr>
            <p:cNvPr id="52" name="Oval 5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3" name="Oval 5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4" name="Oval 5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5" name="Oval 5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41380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p:cTn id="98" dur="300" fill="hold"/>
                                        <p:tgtEl>
                                          <p:spTgt spid="10"/>
                                        </p:tgtEl>
                                        <p:attrNameLst>
                                          <p:attrName>ppt_w</p:attrName>
                                        </p:attrNameLst>
                                      </p:cBhvr>
                                      <p:tavLst>
                                        <p:tav tm="0">
                                          <p:val>
                                            <p:fltVal val="0"/>
                                          </p:val>
                                        </p:tav>
                                        <p:tav tm="100000">
                                          <p:val>
                                            <p:strVal val="#ppt_w"/>
                                          </p:val>
                                        </p:tav>
                                      </p:tavLst>
                                    </p:anim>
                                    <p:anim calcmode="lin" valueType="num">
                                      <p:cBhvr>
                                        <p:cTn id="99" dur="300" fill="hold"/>
                                        <p:tgtEl>
                                          <p:spTgt spid="10"/>
                                        </p:tgtEl>
                                        <p:attrNameLst>
                                          <p:attrName>ppt_h</p:attrName>
                                        </p:attrNameLst>
                                      </p:cBhvr>
                                      <p:tavLst>
                                        <p:tav tm="0">
                                          <p:val>
                                            <p:fltVal val="0"/>
                                          </p:val>
                                        </p:tav>
                                        <p:tav tm="100000">
                                          <p:val>
                                            <p:strVal val="#ppt_h"/>
                                          </p:val>
                                        </p:tav>
                                      </p:tavLst>
                                    </p:anim>
                                    <p:animEffect transition="in" filter="fade">
                                      <p:cBhvr>
                                        <p:cTn id="100" dur="300"/>
                                        <p:tgtEl>
                                          <p:spTgt spid="10"/>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300" fill="hold"/>
                                        <p:tgtEl>
                                          <p:spTgt spid="9"/>
                                        </p:tgtEl>
                                        <p:attrNameLst>
                                          <p:attrName>ppt_w</p:attrName>
                                        </p:attrNameLst>
                                      </p:cBhvr>
                                      <p:tavLst>
                                        <p:tav tm="0">
                                          <p:val>
                                            <p:fltVal val="0"/>
                                          </p:val>
                                        </p:tav>
                                        <p:tav tm="100000">
                                          <p:val>
                                            <p:strVal val="#ppt_w"/>
                                          </p:val>
                                        </p:tav>
                                      </p:tavLst>
                                    </p:anim>
                                    <p:anim calcmode="lin" valueType="num">
                                      <p:cBhvr>
                                        <p:cTn id="105" dur="300" fill="hold"/>
                                        <p:tgtEl>
                                          <p:spTgt spid="9"/>
                                        </p:tgtEl>
                                        <p:attrNameLst>
                                          <p:attrName>ppt_h</p:attrName>
                                        </p:attrNameLst>
                                      </p:cBhvr>
                                      <p:tavLst>
                                        <p:tav tm="0">
                                          <p:val>
                                            <p:fltVal val="0"/>
                                          </p:val>
                                        </p:tav>
                                        <p:tav tm="100000">
                                          <p:val>
                                            <p:strVal val="#ppt_h"/>
                                          </p:val>
                                        </p:tav>
                                      </p:tavLst>
                                    </p:anim>
                                    <p:animEffect transition="in" filter="fade">
                                      <p:cBhvr>
                                        <p:cTn id="106" dur="300"/>
                                        <p:tgtEl>
                                          <p:spTgt spid="9"/>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p:cTn id="110" dur="300" fill="hold"/>
                                        <p:tgtEl>
                                          <p:spTgt spid="8"/>
                                        </p:tgtEl>
                                        <p:attrNameLst>
                                          <p:attrName>ppt_w</p:attrName>
                                        </p:attrNameLst>
                                      </p:cBhvr>
                                      <p:tavLst>
                                        <p:tav tm="0">
                                          <p:val>
                                            <p:fltVal val="0"/>
                                          </p:val>
                                        </p:tav>
                                        <p:tav tm="100000">
                                          <p:val>
                                            <p:strVal val="#ppt_w"/>
                                          </p:val>
                                        </p:tav>
                                      </p:tavLst>
                                    </p:anim>
                                    <p:anim calcmode="lin" valueType="num">
                                      <p:cBhvr>
                                        <p:cTn id="111" dur="300" fill="hold"/>
                                        <p:tgtEl>
                                          <p:spTgt spid="8"/>
                                        </p:tgtEl>
                                        <p:attrNameLst>
                                          <p:attrName>ppt_h</p:attrName>
                                        </p:attrNameLst>
                                      </p:cBhvr>
                                      <p:tavLst>
                                        <p:tav tm="0">
                                          <p:val>
                                            <p:fltVal val="0"/>
                                          </p:val>
                                        </p:tav>
                                        <p:tav tm="100000">
                                          <p:val>
                                            <p:strVal val="#ppt_h"/>
                                          </p:val>
                                        </p:tav>
                                      </p:tavLst>
                                    </p:anim>
                                    <p:animEffect transition="in" filter="fade">
                                      <p:cBhvr>
                                        <p:cTn id="112" dur="300"/>
                                        <p:tgtEl>
                                          <p:spTgt spid="8"/>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300" fill="hold"/>
                                        <p:tgtEl>
                                          <p:spTgt spid="20"/>
                                        </p:tgtEl>
                                        <p:attrNameLst>
                                          <p:attrName>ppt_w</p:attrName>
                                        </p:attrNameLst>
                                      </p:cBhvr>
                                      <p:tavLst>
                                        <p:tav tm="0">
                                          <p:val>
                                            <p:fltVal val="0"/>
                                          </p:val>
                                        </p:tav>
                                        <p:tav tm="100000">
                                          <p:val>
                                            <p:strVal val="#ppt_w"/>
                                          </p:val>
                                        </p:tav>
                                      </p:tavLst>
                                    </p:anim>
                                    <p:anim calcmode="lin" valueType="num">
                                      <p:cBhvr>
                                        <p:cTn id="117" dur="300" fill="hold"/>
                                        <p:tgtEl>
                                          <p:spTgt spid="20"/>
                                        </p:tgtEl>
                                        <p:attrNameLst>
                                          <p:attrName>ppt_h</p:attrName>
                                        </p:attrNameLst>
                                      </p:cBhvr>
                                      <p:tavLst>
                                        <p:tav tm="0">
                                          <p:val>
                                            <p:fltVal val="0"/>
                                          </p:val>
                                        </p:tav>
                                        <p:tav tm="100000">
                                          <p:val>
                                            <p:strVal val="#ppt_h"/>
                                          </p:val>
                                        </p:tav>
                                      </p:tavLst>
                                    </p:anim>
                                    <p:animEffect transition="in" filter="fade">
                                      <p:cBhvr>
                                        <p:cTn id="118" dur="300"/>
                                        <p:tgtEl>
                                          <p:spTgt spid="20"/>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300" fill="hold"/>
                                        <p:tgtEl>
                                          <p:spTgt spid="19"/>
                                        </p:tgtEl>
                                        <p:attrNameLst>
                                          <p:attrName>ppt_w</p:attrName>
                                        </p:attrNameLst>
                                      </p:cBhvr>
                                      <p:tavLst>
                                        <p:tav tm="0">
                                          <p:val>
                                            <p:fltVal val="0"/>
                                          </p:val>
                                        </p:tav>
                                        <p:tav tm="100000">
                                          <p:val>
                                            <p:strVal val="#ppt_w"/>
                                          </p:val>
                                        </p:tav>
                                      </p:tavLst>
                                    </p:anim>
                                    <p:anim calcmode="lin" valueType="num">
                                      <p:cBhvr>
                                        <p:cTn id="123" dur="300" fill="hold"/>
                                        <p:tgtEl>
                                          <p:spTgt spid="19"/>
                                        </p:tgtEl>
                                        <p:attrNameLst>
                                          <p:attrName>ppt_h</p:attrName>
                                        </p:attrNameLst>
                                      </p:cBhvr>
                                      <p:tavLst>
                                        <p:tav tm="0">
                                          <p:val>
                                            <p:fltVal val="0"/>
                                          </p:val>
                                        </p:tav>
                                        <p:tav tm="100000">
                                          <p:val>
                                            <p:strVal val="#ppt_h"/>
                                          </p:val>
                                        </p:tav>
                                      </p:tavLst>
                                    </p:anim>
                                    <p:animEffect transition="in" filter="fade">
                                      <p:cBhvr>
                                        <p:cTn id="124" dur="300"/>
                                        <p:tgtEl>
                                          <p:spTgt spid="19"/>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300" fill="hold"/>
                                        <p:tgtEl>
                                          <p:spTgt spid="18"/>
                                        </p:tgtEl>
                                        <p:attrNameLst>
                                          <p:attrName>ppt_w</p:attrName>
                                        </p:attrNameLst>
                                      </p:cBhvr>
                                      <p:tavLst>
                                        <p:tav tm="0">
                                          <p:val>
                                            <p:fltVal val="0"/>
                                          </p:val>
                                        </p:tav>
                                        <p:tav tm="100000">
                                          <p:val>
                                            <p:strVal val="#ppt_w"/>
                                          </p:val>
                                        </p:tav>
                                      </p:tavLst>
                                    </p:anim>
                                    <p:anim calcmode="lin" valueType="num">
                                      <p:cBhvr>
                                        <p:cTn id="129" dur="300" fill="hold"/>
                                        <p:tgtEl>
                                          <p:spTgt spid="18"/>
                                        </p:tgtEl>
                                        <p:attrNameLst>
                                          <p:attrName>ppt_h</p:attrName>
                                        </p:attrNameLst>
                                      </p:cBhvr>
                                      <p:tavLst>
                                        <p:tav tm="0">
                                          <p:val>
                                            <p:fltVal val="0"/>
                                          </p:val>
                                        </p:tav>
                                        <p:tav tm="100000">
                                          <p:val>
                                            <p:strVal val="#ppt_h"/>
                                          </p:val>
                                        </p:tav>
                                      </p:tavLst>
                                    </p:anim>
                                    <p:animEffect transition="in" filter="fade">
                                      <p:cBhvr>
                                        <p:cTn id="130" dur="300"/>
                                        <p:tgtEl>
                                          <p:spTgt spid="18"/>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300" fill="hold"/>
                                        <p:tgtEl>
                                          <p:spTgt spid="25"/>
                                        </p:tgtEl>
                                        <p:attrNameLst>
                                          <p:attrName>ppt_w</p:attrName>
                                        </p:attrNameLst>
                                      </p:cBhvr>
                                      <p:tavLst>
                                        <p:tav tm="0">
                                          <p:val>
                                            <p:fltVal val="0"/>
                                          </p:val>
                                        </p:tav>
                                        <p:tav tm="100000">
                                          <p:val>
                                            <p:strVal val="#ppt_w"/>
                                          </p:val>
                                        </p:tav>
                                      </p:tavLst>
                                    </p:anim>
                                    <p:anim calcmode="lin" valueType="num">
                                      <p:cBhvr>
                                        <p:cTn id="135" dur="300" fill="hold"/>
                                        <p:tgtEl>
                                          <p:spTgt spid="25"/>
                                        </p:tgtEl>
                                        <p:attrNameLst>
                                          <p:attrName>ppt_h</p:attrName>
                                        </p:attrNameLst>
                                      </p:cBhvr>
                                      <p:tavLst>
                                        <p:tav tm="0">
                                          <p:val>
                                            <p:fltVal val="0"/>
                                          </p:val>
                                        </p:tav>
                                        <p:tav tm="100000">
                                          <p:val>
                                            <p:strVal val="#ppt_h"/>
                                          </p:val>
                                        </p:tav>
                                      </p:tavLst>
                                    </p:anim>
                                    <p:animEffect transition="in" filter="fade">
                                      <p:cBhvr>
                                        <p:cTn id="136" dur="300"/>
                                        <p:tgtEl>
                                          <p:spTgt spid="25"/>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300" fill="hold"/>
                                        <p:tgtEl>
                                          <p:spTgt spid="24"/>
                                        </p:tgtEl>
                                        <p:attrNameLst>
                                          <p:attrName>ppt_w</p:attrName>
                                        </p:attrNameLst>
                                      </p:cBhvr>
                                      <p:tavLst>
                                        <p:tav tm="0">
                                          <p:val>
                                            <p:fltVal val="0"/>
                                          </p:val>
                                        </p:tav>
                                        <p:tav tm="100000">
                                          <p:val>
                                            <p:strVal val="#ppt_w"/>
                                          </p:val>
                                        </p:tav>
                                      </p:tavLst>
                                    </p:anim>
                                    <p:anim calcmode="lin" valueType="num">
                                      <p:cBhvr>
                                        <p:cTn id="141" dur="300" fill="hold"/>
                                        <p:tgtEl>
                                          <p:spTgt spid="24"/>
                                        </p:tgtEl>
                                        <p:attrNameLst>
                                          <p:attrName>ppt_h</p:attrName>
                                        </p:attrNameLst>
                                      </p:cBhvr>
                                      <p:tavLst>
                                        <p:tav tm="0">
                                          <p:val>
                                            <p:fltVal val="0"/>
                                          </p:val>
                                        </p:tav>
                                        <p:tav tm="100000">
                                          <p:val>
                                            <p:strVal val="#ppt_h"/>
                                          </p:val>
                                        </p:tav>
                                      </p:tavLst>
                                    </p:anim>
                                    <p:animEffect transition="in" filter="fade">
                                      <p:cBhvr>
                                        <p:cTn id="142" dur="300"/>
                                        <p:tgtEl>
                                          <p:spTgt spid="24"/>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p:cTn id="146" dur="300" fill="hold"/>
                                        <p:tgtEl>
                                          <p:spTgt spid="27"/>
                                        </p:tgtEl>
                                        <p:attrNameLst>
                                          <p:attrName>ppt_w</p:attrName>
                                        </p:attrNameLst>
                                      </p:cBhvr>
                                      <p:tavLst>
                                        <p:tav tm="0">
                                          <p:val>
                                            <p:fltVal val="0"/>
                                          </p:val>
                                        </p:tav>
                                        <p:tav tm="100000">
                                          <p:val>
                                            <p:strVal val="#ppt_w"/>
                                          </p:val>
                                        </p:tav>
                                      </p:tavLst>
                                    </p:anim>
                                    <p:anim calcmode="lin" valueType="num">
                                      <p:cBhvr>
                                        <p:cTn id="147" dur="300" fill="hold"/>
                                        <p:tgtEl>
                                          <p:spTgt spid="27"/>
                                        </p:tgtEl>
                                        <p:attrNameLst>
                                          <p:attrName>ppt_h</p:attrName>
                                        </p:attrNameLst>
                                      </p:cBhvr>
                                      <p:tavLst>
                                        <p:tav tm="0">
                                          <p:val>
                                            <p:fltVal val="0"/>
                                          </p:val>
                                        </p:tav>
                                        <p:tav tm="100000">
                                          <p:val>
                                            <p:strVal val="#ppt_h"/>
                                          </p:val>
                                        </p:tav>
                                      </p:tavLst>
                                    </p:anim>
                                    <p:animEffect transition="in" filter="fade">
                                      <p:cBhvr>
                                        <p:cTn id="148" dur="300"/>
                                        <p:tgtEl>
                                          <p:spTgt spid="27"/>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p:cTn id="152" dur="300" fill="hold"/>
                                        <p:tgtEl>
                                          <p:spTgt spid="30"/>
                                        </p:tgtEl>
                                        <p:attrNameLst>
                                          <p:attrName>ppt_w</p:attrName>
                                        </p:attrNameLst>
                                      </p:cBhvr>
                                      <p:tavLst>
                                        <p:tav tm="0">
                                          <p:val>
                                            <p:fltVal val="0"/>
                                          </p:val>
                                        </p:tav>
                                        <p:tav tm="100000">
                                          <p:val>
                                            <p:strVal val="#ppt_w"/>
                                          </p:val>
                                        </p:tav>
                                      </p:tavLst>
                                    </p:anim>
                                    <p:anim calcmode="lin" valueType="num">
                                      <p:cBhvr>
                                        <p:cTn id="153" dur="300" fill="hold"/>
                                        <p:tgtEl>
                                          <p:spTgt spid="30"/>
                                        </p:tgtEl>
                                        <p:attrNameLst>
                                          <p:attrName>ppt_h</p:attrName>
                                        </p:attrNameLst>
                                      </p:cBhvr>
                                      <p:tavLst>
                                        <p:tav tm="0">
                                          <p:val>
                                            <p:fltVal val="0"/>
                                          </p:val>
                                        </p:tav>
                                        <p:tav tm="100000">
                                          <p:val>
                                            <p:strVal val="#ppt_h"/>
                                          </p:val>
                                        </p:tav>
                                      </p:tavLst>
                                    </p:anim>
                                    <p:animEffect transition="in" filter="fade">
                                      <p:cBhvr>
                                        <p:cTn id="154" dur="300"/>
                                        <p:tgtEl>
                                          <p:spTgt spid="3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300" fill="hold"/>
                                        <p:tgtEl>
                                          <p:spTgt spid="33"/>
                                        </p:tgtEl>
                                        <p:attrNameLst>
                                          <p:attrName>ppt_w</p:attrName>
                                        </p:attrNameLst>
                                      </p:cBhvr>
                                      <p:tavLst>
                                        <p:tav tm="0">
                                          <p:val>
                                            <p:fltVal val="0"/>
                                          </p:val>
                                        </p:tav>
                                        <p:tav tm="100000">
                                          <p:val>
                                            <p:strVal val="#ppt_w"/>
                                          </p:val>
                                        </p:tav>
                                      </p:tavLst>
                                    </p:anim>
                                    <p:anim calcmode="lin" valueType="num">
                                      <p:cBhvr>
                                        <p:cTn id="159" dur="300" fill="hold"/>
                                        <p:tgtEl>
                                          <p:spTgt spid="33"/>
                                        </p:tgtEl>
                                        <p:attrNameLst>
                                          <p:attrName>ppt_h</p:attrName>
                                        </p:attrNameLst>
                                      </p:cBhvr>
                                      <p:tavLst>
                                        <p:tav tm="0">
                                          <p:val>
                                            <p:fltVal val="0"/>
                                          </p:val>
                                        </p:tav>
                                        <p:tav tm="100000">
                                          <p:val>
                                            <p:strVal val="#ppt_h"/>
                                          </p:val>
                                        </p:tav>
                                      </p:tavLst>
                                    </p:anim>
                                    <p:animEffect transition="in" filter="fade">
                                      <p:cBhvr>
                                        <p:cTn id="160" dur="300"/>
                                        <p:tgtEl>
                                          <p:spTgt spid="3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300" fill="hold"/>
                                        <p:tgtEl>
                                          <p:spTgt spid="32"/>
                                        </p:tgtEl>
                                        <p:attrNameLst>
                                          <p:attrName>ppt_w</p:attrName>
                                        </p:attrNameLst>
                                      </p:cBhvr>
                                      <p:tavLst>
                                        <p:tav tm="0">
                                          <p:val>
                                            <p:fltVal val="0"/>
                                          </p:val>
                                        </p:tav>
                                        <p:tav tm="100000">
                                          <p:val>
                                            <p:strVal val="#ppt_w"/>
                                          </p:val>
                                        </p:tav>
                                      </p:tavLst>
                                    </p:anim>
                                    <p:anim calcmode="lin" valueType="num">
                                      <p:cBhvr>
                                        <p:cTn id="165" dur="300" fill="hold"/>
                                        <p:tgtEl>
                                          <p:spTgt spid="32"/>
                                        </p:tgtEl>
                                        <p:attrNameLst>
                                          <p:attrName>ppt_h</p:attrName>
                                        </p:attrNameLst>
                                      </p:cBhvr>
                                      <p:tavLst>
                                        <p:tav tm="0">
                                          <p:val>
                                            <p:fltVal val="0"/>
                                          </p:val>
                                        </p:tav>
                                        <p:tav tm="100000">
                                          <p:val>
                                            <p:strVal val="#ppt_h"/>
                                          </p:val>
                                        </p:tav>
                                      </p:tavLst>
                                    </p:anim>
                                    <p:animEffect transition="in" filter="fade">
                                      <p:cBhvr>
                                        <p:cTn id="16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1"/>
            <a:ext cx="11637012" cy="2437399"/>
          </a:xfrm>
        </p:spPr>
        <p:txBody>
          <a:bodyPr/>
          <a:lstStyle/>
          <a:p>
            <a:r>
              <a:rPr lang="en-GB" dirty="0" smtClean="0"/>
              <a:t>The device families you choose determines which APIs </a:t>
            </a:r>
            <a:br>
              <a:rPr lang="en-GB" dirty="0" smtClean="0"/>
            </a:br>
            <a:r>
              <a:rPr lang="en-GB" dirty="0" smtClean="0"/>
              <a:t>you can call freely</a:t>
            </a:r>
            <a:endParaRPr lang="en-US" dirty="0"/>
          </a:p>
        </p:txBody>
      </p:sp>
    </p:spTree>
    <p:extLst>
      <p:ext uri="{BB962C8B-B14F-4D97-AF65-F5344CB8AC3E}">
        <p14:creationId xmlns:p14="http://schemas.microsoft.com/office/powerpoint/2010/main" val="2565277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Visual Studio IDE</a:t>
            </a:r>
            <a:endParaRPr lang="en-US" dirty="0"/>
          </a:p>
        </p:txBody>
      </p:sp>
      <p:sp>
        <p:nvSpPr>
          <p:cNvPr id="5" name="Text Placeholder 4"/>
          <p:cNvSpPr>
            <a:spLocks noGrp="1"/>
          </p:cNvSpPr>
          <p:nvPr>
            <p:ph type="body" sz="quarter" idx="10"/>
          </p:nvPr>
        </p:nvSpPr>
        <p:spPr/>
        <p:txBody>
          <a:bodyPr/>
          <a:lstStyle/>
          <a:p>
            <a:r>
              <a:rPr lang="en-US" dirty="0" smtClean="0"/>
              <a:t>Every project type</a:t>
            </a:r>
          </a:p>
          <a:p>
            <a:pPr lvl="1"/>
            <a:r>
              <a:rPr lang="en-US" dirty="0" smtClean="0"/>
              <a:t>Desktop, Windows, Phone, Service, Web, Game, More…</a:t>
            </a:r>
          </a:p>
          <a:p>
            <a:r>
              <a:rPr lang="en-US" dirty="0" smtClean="0"/>
              <a:t>Every developer task</a:t>
            </a:r>
          </a:p>
          <a:p>
            <a:pPr lvl="1"/>
            <a:r>
              <a:rPr lang="en-US" dirty="0" smtClean="0"/>
              <a:t>Code edit, Architecture design, UX design, Debug, Profile, Review, Test, More…</a:t>
            </a:r>
          </a:p>
          <a:p>
            <a:r>
              <a:rPr lang="en-US" dirty="0" smtClean="0"/>
              <a:t>Every development language</a:t>
            </a:r>
          </a:p>
          <a:p>
            <a:pPr lvl="1"/>
            <a:r>
              <a:rPr lang="en-US" dirty="0" smtClean="0"/>
              <a:t>C++/CX, C#, Visual Basic, JavaScript, XAML, HTML, More…</a:t>
            </a:r>
          </a:p>
          <a:p>
            <a:r>
              <a:rPr lang="en-US" dirty="0" smtClean="0"/>
              <a:t>Visual Studio Online</a:t>
            </a:r>
          </a:p>
          <a:p>
            <a:pPr lvl="1"/>
            <a:r>
              <a:rPr lang="en-US" dirty="0" smtClean="0"/>
              <a:t>Source repository, project management, bug tracking, More… </a:t>
            </a:r>
            <a:endParaRPr lang="en-US" dirty="0"/>
          </a:p>
        </p:txBody>
      </p:sp>
    </p:spTree>
    <p:extLst>
      <p:ext uri="{BB962C8B-B14F-4D97-AF65-F5344CB8AC3E}">
        <p14:creationId xmlns:p14="http://schemas.microsoft.com/office/powerpoint/2010/main" val="34029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Introducing Roslyn, </a:t>
            </a:r>
            <a:br>
              <a:rPr lang="en-US" dirty="0" smtClean="0"/>
            </a:br>
            <a:r>
              <a:rPr lang="en-US" dirty="0" smtClean="0"/>
              <a:t>our new compiler for </a:t>
            </a:r>
            <a:r>
              <a:rPr lang="en-US" dirty="0" err="1" smtClean="0"/>
              <a:t>.Net</a:t>
            </a:r>
            <a:endParaRPr lang="en-US" dirty="0"/>
          </a:p>
        </p:txBody>
      </p:sp>
    </p:spTree>
    <p:extLst>
      <p:ext uri="{BB962C8B-B14F-4D97-AF65-F5344CB8AC3E}">
        <p14:creationId xmlns:p14="http://schemas.microsoft.com/office/powerpoint/2010/main" val="82162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 for Visual Studio</a:t>
            </a:r>
            <a:endParaRPr lang="en-US" dirty="0"/>
          </a:p>
        </p:txBody>
      </p:sp>
      <p:sp>
        <p:nvSpPr>
          <p:cNvPr id="3" name="Text Placeholder 2"/>
          <p:cNvSpPr>
            <a:spLocks noGrp="1"/>
          </p:cNvSpPr>
          <p:nvPr>
            <p:ph type="body" sz="quarter" idx="10"/>
          </p:nvPr>
        </p:nvSpPr>
        <p:spPr/>
        <p:txBody>
          <a:bodyPr/>
          <a:lstStyle/>
          <a:p>
            <a:r>
              <a:rPr lang="en-US" dirty="0" smtClean="0"/>
              <a:t>The XAML Developer’s IDE</a:t>
            </a:r>
          </a:p>
          <a:p>
            <a:pPr lvl="1"/>
            <a:r>
              <a:rPr lang="en-US" dirty="0" smtClean="0"/>
              <a:t>Always part of Visual Studio</a:t>
            </a:r>
          </a:p>
          <a:p>
            <a:pPr lvl="1"/>
            <a:r>
              <a:rPr lang="en-US" dirty="0" smtClean="0"/>
              <a:t>Uses the Visual Studio shell</a:t>
            </a:r>
          </a:p>
          <a:p>
            <a:pPr lvl="1"/>
            <a:r>
              <a:rPr lang="en-US" dirty="0" smtClean="0"/>
              <a:t>Full auto-complete &amp; </a:t>
            </a:r>
            <a:r>
              <a:rPr lang="en-US" dirty="0" err="1" smtClean="0"/>
              <a:t>intellisense</a:t>
            </a:r>
            <a:endParaRPr lang="en-US" dirty="0" smtClean="0"/>
          </a:p>
          <a:p>
            <a:pPr marL="342900" lvl="1" indent="-342900">
              <a:buFont typeface="Arial" panose="020B0604020202020204" pitchFamily="34" charset="0"/>
              <a:buChar char="•"/>
            </a:pPr>
            <a:r>
              <a:rPr lang="en-US" dirty="0" smtClean="0"/>
              <a:t>Validation</a:t>
            </a:r>
          </a:p>
          <a:p>
            <a:pPr marL="342900" lvl="1" indent="-342900">
              <a:buFont typeface="Arial" panose="020B0604020202020204" pitchFamily="34" charset="0"/>
              <a:buChar char="•"/>
            </a:pPr>
            <a:r>
              <a:rPr lang="en-US" dirty="0" smtClean="0"/>
              <a:t>Snippets</a:t>
            </a:r>
          </a:p>
          <a:p>
            <a:pPr marL="342900" lvl="1" indent="-342900">
              <a:buFont typeface="Arial" panose="020B0604020202020204" pitchFamily="34" charset="0"/>
              <a:buChar char="•"/>
            </a:pPr>
            <a:r>
              <a:rPr lang="en-US" dirty="0" smtClean="0"/>
              <a:t>Peek</a:t>
            </a:r>
          </a:p>
          <a:p>
            <a:pPr lvl="1"/>
            <a:r>
              <a:rPr lang="en-US" dirty="0" smtClean="0"/>
              <a:t>File &amp; solution management</a:t>
            </a:r>
          </a:p>
          <a:p>
            <a:pPr lvl="1"/>
            <a:r>
              <a:rPr lang="en-US" dirty="0" smtClean="0"/>
              <a:t>Resource management</a:t>
            </a:r>
          </a:p>
          <a:p>
            <a:pPr lvl="1"/>
            <a:r>
              <a:rPr lang="en-US" dirty="0" smtClean="0"/>
              <a:t>Data management</a:t>
            </a:r>
          </a:p>
          <a:p>
            <a:pPr lvl="1"/>
            <a:r>
              <a:rPr lang="en-US" dirty="0" smtClean="0"/>
              <a:t>Animation</a:t>
            </a:r>
          </a:p>
          <a:p>
            <a:pPr lvl="1"/>
            <a:r>
              <a:rPr lang="en-US" dirty="0" smtClean="0"/>
              <a:t>States</a:t>
            </a:r>
          </a:p>
          <a:p>
            <a:endParaRPr lang="en-US" dirty="0"/>
          </a:p>
        </p:txBody>
      </p:sp>
      <p:pic>
        <p:nvPicPr>
          <p:cNvPr id="4" name="Picture 3"/>
          <p:cNvPicPr>
            <a:picLocks noChangeAspect="1"/>
          </p:cNvPicPr>
          <p:nvPr/>
        </p:nvPicPr>
        <p:blipFill>
          <a:blip r:embed="rId2"/>
          <a:stretch>
            <a:fillRect/>
          </a:stretch>
        </p:blipFill>
        <p:spPr>
          <a:xfrm>
            <a:off x="5594365" y="2348751"/>
            <a:ext cx="6109058" cy="3903009"/>
          </a:xfrm>
          <a:prstGeom prst="rect">
            <a:avLst/>
          </a:prstGeom>
        </p:spPr>
      </p:pic>
    </p:spTree>
    <p:extLst>
      <p:ext uri="{BB962C8B-B14F-4D97-AF65-F5344CB8AC3E}">
        <p14:creationId xmlns:p14="http://schemas.microsoft.com/office/powerpoint/2010/main" val="3761227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p:txBody>
          <a:bodyPr/>
          <a:lstStyle/>
          <a:p>
            <a:r>
              <a:rPr lang="en-US" dirty="0"/>
              <a:t>Microsoft documentation</a:t>
            </a:r>
          </a:p>
          <a:p>
            <a:pPr lvl="1"/>
            <a:r>
              <a:rPr lang="en-US" dirty="0" smtClean="0">
                <a:hlinkClick r:id="rId2"/>
              </a:rPr>
              <a:t>http://msdn.Microsoft.com</a:t>
            </a:r>
            <a:endParaRPr lang="en-US" dirty="0" smtClean="0"/>
          </a:p>
          <a:p>
            <a:pPr lvl="1"/>
            <a:r>
              <a:rPr lang="en-US" dirty="0" smtClean="0">
                <a:hlinkClick r:id="rId3"/>
              </a:rPr>
              <a:t>http://dev.Windows.com</a:t>
            </a:r>
            <a:endParaRPr lang="en-US" dirty="0" smtClean="0"/>
          </a:p>
          <a:p>
            <a:r>
              <a:rPr lang="en-US" dirty="0" smtClean="0"/>
              <a:t>Microsoft training</a:t>
            </a:r>
          </a:p>
          <a:p>
            <a:pPr lvl="1"/>
            <a:r>
              <a:rPr lang="en-US" dirty="0" smtClean="0">
                <a:hlinkClick r:id="rId4"/>
              </a:rPr>
              <a:t>http://msevents.Microsoft.com</a:t>
            </a:r>
            <a:endParaRPr lang="en-US" dirty="0" smtClean="0"/>
          </a:p>
          <a:p>
            <a:pPr lvl="1"/>
            <a:r>
              <a:rPr lang="en-US" dirty="0" smtClean="0">
                <a:hlinkClick r:id="rId5"/>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 name="Content Placeholder 5"/>
          <p:cNvPicPr>
            <a:picLocks noChangeAspect="1"/>
          </p:cNvPicPr>
          <p:nvPr/>
        </p:nvPicPr>
        <p:blipFill>
          <a:blip r:embed="rId6"/>
          <a:stretch>
            <a:fillRect/>
          </a:stretch>
        </p:blipFill>
        <p:spPr>
          <a:xfrm>
            <a:off x="5819716" y="2895600"/>
            <a:ext cx="6103046" cy="3325683"/>
          </a:xfrm>
          <a:prstGeom prst="rect">
            <a:avLst/>
          </a:prstGeom>
        </p:spPr>
      </p:pic>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unlock</a:t>
            </a:r>
            <a:endParaRPr lang="en-US" dirty="0"/>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852" y="205487"/>
            <a:ext cx="2723910" cy="2042932"/>
          </a:xfrm>
          <a:prstGeom prst="rect">
            <a:avLst/>
          </a:prstGeom>
        </p:spPr>
      </p:pic>
      <p:sp>
        <p:nvSpPr>
          <p:cNvPr id="4" name="Title 3"/>
          <p:cNvSpPr>
            <a:spLocks noGrp="1"/>
          </p:cNvSpPr>
          <p:nvPr>
            <p:ph type="title"/>
          </p:nvPr>
        </p:nvSpPr>
        <p:spPr/>
        <p:txBody>
          <a:bodyPr/>
          <a:lstStyle/>
          <a:p>
            <a:r>
              <a:rPr lang="en-GB" dirty="0" smtClean="0"/>
              <a:t>Where can I develop?</a:t>
            </a:r>
            <a:endParaRPr lang="en-GB" dirty="0"/>
          </a:p>
        </p:txBody>
      </p:sp>
      <p:sp>
        <p:nvSpPr>
          <p:cNvPr id="5" name="Text Placeholder 4"/>
          <p:cNvSpPr>
            <a:spLocks noGrp="1"/>
          </p:cNvSpPr>
          <p:nvPr>
            <p:ph type="body" sz="quarter" idx="10"/>
          </p:nvPr>
        </p:nvSpPr>
        <p:spPr/>
        <p:txBody>
          <a:bodyPr/>
          <a:lstStyle/>
          <a:p>
            <a:r>
              <a:rPr lang="en-GB" dirty="0" smtClean="0"/>
              <a:t>Windows 10</a:t>
            </a:r>
          </a:p>
          <a:p>
            <a:pPr lvl="1"/>
            <a:r>
              <a:rPr lang="en-GB" dirty="0" smtClean="0"/>
              <a:t>Requires Visual Studio 2015  </a:t>
            </a:r>
          </a:p>
          <a:p>
            <a:r>
              <a:rPr lang="en-GB" dirty="0" smtClean="0"/>
              <a:t>Windows 8.1 &amp; Windows Server 2012 R2</a:t>
            </a:r>
          </a:p>
          <a:p>
            <a:pPr lvl="1"/>
            <a:r>
              <a:rPr lang="en-GB" dirty="0" smtClean="0"/>
              <a:t>The Visual Studio designer does not function</a:t>
            </a:r>
          </a:p>
          <a:p>
            <a:pPr lvl="1"/>
            <a:r>
              <a:rPr lang="en-GB" dirty="0" smtClean="0"/>
              <a:t>Debugging requires a Windows 10 device or Remote Debugging Tools</a:t>
            </a:r>
          </a:p>
        </p:txBody>
      </p:sp>
    </p:spTree>
    <p:extLst>
      <p:ext uri="{BB962C8B-B14F-4D97-AF65-F5344CB8AC3E}">
        <p14:creationId xmlns:p14="http://schemas.microsoft.com/office/powerpoint/2010/main" val="4208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Managed languages are </a:t>
            </a:r>
            <a:br>
              <a:rPr lang="en-US" dirty="0" smtClean="0"/>
            </a:br>
            <a:r>
              <a:rPr lang="en-US" dirty="0" smtClean="0"/>
              <a:t>more efficient than ever</a:t>
            </a:r>
            <a:endParaRPr lang="en-US" dirty="0"/>
          </a:p>
        </p:txBody>
      </p:sp>
    </p:spTree>
    <p:extLst>
      <p:ext uri="{BB962C8B-B14F-4D97-AF65-F5344CB8AC3E}">
        <p14:creationId xmlns:p14="http://schemas.microsoft.com/office/powerpoint/2010/main" val="2322034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.NET Native</a:t>
            </a:r>
            <a:endParaRPr lang="en-US" dirty="0"/>
          </a:p>
        </p:txBody>
      </p:sp>
      <p:sp>
        <p:nvSpPr>
          <p:cNvPr id="4" name="Text Placeholder 3"/>
          <p:cNvSpPr>
            <a:spLocks noGrp="1"/>
          </p:cNvSpPr>
          <p:nvPr>
            <p:ph type="body" sz="quarter" idx="10"/>
          </p:nvPr>
        </p:nvSpPr>
        <p:spPr/>
        <p:txBody>
          <a:bodyPr/>
          <a:lstStyle/>
          <a:p>
            <a:r>
              <a:rPr lang="en-US" dirty="0" smtClean="0"/>
              <a:t>Next generation compiler in the cloud </a:t>
            </a:r>
          </a:p>
          <a:p>
            <a:pPr lvl="1"/>
            <a:r>
              <a:rPr lang="en-US" dirty="0" smtClean="0"/>
              <a:t>Every Windows apps, only Windows app (right now)</a:t>
            </a:r>
          </a:p>
          <a:p>
            <a:r>
              <a:rPr lang="en-US" dirty="0"/>
              <a:t>Apps use the standard C++ optimizer</a:t>
            </a:r>
          </a:p>
          <a:p>
            <a:pPr lvl="1"/>
            <a:r>
              <a:rPr lang="en-US" dirty="0"/>
              <a:t>As </a:t>
            </a:r>
            <a:r>
              <a:rPr lang="en-US" dirty="0" smtClean="0"/>
              <a:t>optimizer performance improves</a:t>
            </a:r>
            <a:r>
              <a:rPr lang="en-US" dirty="0"/>
              <a:t>, so does </a:t>
            </a:r>
            <a:r>
              <a:rPr lang="en-US" dirty="0" err="1"/>
              <a:t>.Net</a:t>
            </a:r>
            <a:r>
              <a:rPr lang="en-US" dirty="0"/>
              <a:t> native</a:t>
            </a:r>
          </a:p>
          <a:p>
            <a:r>
              <a:rPr lang="en-US" dirty="0" smtClean="0"/>
              <a:t>Apps with </a:t>
            </a:r>
            <a:r>
              <a:rPr lang="en-US" dirty="0" err="1" smtClean="0"/>
              <a:t>.Net</a:t>
            </a:r>
            <a:r>
              <a:rPr lang="en-US" dirty="0" smtClean="0"/>
              <a:t> </a:t>
            </a:r>
            <a:r>
              <a:rPr lang="en-US" dirty="0" err="1" smtClean="0"/>
              <a:t>bootstrapper</a:t>
            </a:r>
            <a:endParaRPr lang="en-US" dirty="0" smtClean="0"/>
          </a:p>
          <a:p>
            <a:pPr lvl="1"/>
            <a:r>
              <a:rPr lang="en-US" dirty="0" smtClean="0"/>
              <a:t>Includes garbage collection</a:t>
            </a:r>
          </a:p>
          <a:p>
            <a:r>
              <a:rPr lang="en-US" dirty="0" smtClean="0"/>
              <a:t>There is no runtime</a:t>
            </a:r>
          </a:p>
          <a:p>
            <a:pPr lvl="1"/>
            <a:r>
              <a:rPr lang="en-US" dirty="0" smtClean="0"/>
              <a:t>This is machine code</a:t>
            </a:r>
          </a:p>
          <a:p>
            <a:endParaRPr lang="en-US" dirty="0"/>
          </a:p>
        </p:txBody>
      </p:sp>
      <p:sp>
        <p:nvSpPr>
          <p:cNvPr id="3" name="Title 6"/>
          <p:cNvSpPr txBox="1">
            <a:spLocks/>
          </p:cNvSpPr>
          <p:nvPr/>
        </p:nvSpPr>
        <p:spPr>
          <a:xfrm>
            <a:off x="418643" y="1561448"/>
            <a:ext cx="9860672" cy="17928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3529" b="1" dirty="0"/>
          </a:p>
        </p:txBody>
      </p:sp>
    </p:spTree>
    <p:extLst>
      <p:ext uri="{BB962C8B-B14F-4D97-AF65-F5344CB8AC3E}">
        <p14:creationId xmlns:p14="http://schemas.microsoft.com/office/powerpoint/2010/main" val="265577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Every Windows app will be compiled with </a:t>
            </a:r>
            <a:r>
              <a:rPr lang="en-US" dirty="0" err="1" smtClean="0"/>
              <a:t>.Net</a:t>
            </a:r>
            <a:r>
              <a:rPr lang="en-US" dirty="0" smtClean="0"/>
              <a:t> Native</a:t>
            </a:r>
            <a:endParaRPr lang="en-US" dirty="0"/>
          </a:p>
        </p:txBody>
      </p:sp>
    </p:spTree>
    <p:extLst>
      <p:ext uri="{BB962C8B-B14F-4D97-AF65-F5344CB8AC3E}">
        <p14:creationId xmlns:p14="http://schemas.microsoft.com/office/powerpoint/2010/main" val="50862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benefits with </a:t>
            </a:r>
            <a:r>
              <a:rPr lang="en-US" dirty="0" err="1" smtClean="0"/>
              <a:t>.Net</a:t>
            </a:r>
            <a:r>
              <a:rPr lang="en-US" dirty="0" smtClean="0"/>
              <a:t> Native</a:t>
            </a:r>
            <a:endParaRPr lang="en-US" dirty="0"/>
          </a:p>
        </p:txBody>
      </p:sp>
      <p:sp>
        <p:nvSpPr>
          <p:cNvPr id="6" name="Text Placeholder 5"/>
          <p:cNvSpPr>
            <a:spLocks noGrp="1"/>
          </p:cNvSpPr>
          <p:nvPr>
            <p:ph type="body" sz="quarter" idx="10"/>
          </p:nvPr>
        </p:nvSpPr>
        <p:spPr/>
        <p:txBody>
          <a:bodyPr/>
          <a:lstStyle/>
          <a:p>
            <a:r>
              <a:rPr lang="en-US" dirty="0" smtClean="0"/>
              <a:t>50% faster average startup time</a:t>
            </a:r>
          </a:p>
          <a:p>
            <a:r>
              <a:rPr lang="en-US" dirty="0" smtClean="0"/>
              <a:t>14% less average memory usage</a:t>
            </a:r>
          </a:p>
        </p:txBody>
      </p:sp>
    </p:spTree>
    <p:extLst>
      <p:ext uri="{BB962C8B-B14F-4D97-AF65-F5344CB8AC3E}">
        <p14:creationId xmlns:p14="http://schemas.microsoft.com/office/powerpoint/2010/main" val="38211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.Net</a:t>
            </a:r>
            <a:r>
              <a:rPr lang="en-US" dirty="0" smtClean="0"/>
              <a:t> Native enables the platform </a:t>
            </a:r>
            <a:br>
              <a:rPr lang="en-US" dirty="0" smtClean="0"/>
            </a:br>
            <a:r>
              <a:rPr lang="en-US" dirty="0" smtClean="0"/>
              <a:t>to update at a faster cadence</a:t>
            </a:r>
            <a:endParaRPr lang="en-US" dirty="0"/>
          </a:p>
        </p:txBody>
      </p:sp>
    </p:spTree>
    <p:extLst>
      <p:ext uri="{BB962C8B-B14F-4D97-AF65-F5344CB8AC3E}">
        <p14:creationId xmlns:p14="http://schemas.microsoft.com/office/powerpoint/2010/main" val="178084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Contribute to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9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557" t="10781" r="9205" b="9692"/>
          <a:stretch/>
        </p:blipFill>
        <p:spPr>
          <a:xfrm>
            <a:off x="6081085" y="2073273"/>
            <a:ext cx="6110916" cy="4780932"/>
          </a:xfrm>
          <a:prstGeom prst="rect">
            <a:avLst/>
          </a:prstGeom>
        </p:spPr>
      </p:pic>
      <p:sp>
        <p:nvSpPr>
          <p:cNvPr id="4" name="TextBox 3"/>
          <p:cNvSpPr txBox="1"/>
          <p:nvPr/>
        </p:nvSpPr>
        <p:spPr>
          <a:xfrm>
            <a:off x="496385" y="4669547"/>
            <a:ext cx="4164460" cy="1912881"/>
          </a:xfrm>
          <a:prstGeom prst="rect">
            <a:avLst/>
          </a:prstGeom>
          <a:noFill/>
        </p:spPr>
        <p:txBody>
          <a:bodyPr wrap="none" rtlCol="0">
            <a:spAutoFit/>
          </a:bodyPr>
          <a:lstStyle/>
          <a:p>
            <a:r>
              <a:rPr lang="en-US" sz="3200" dirty="0">
                <a:solidFill>
                  <a:schemeClr val="bg1"/>
                </a:solidFill>
                <a:latin typeface="Segoe UI Light" panose="020B0502040204020203" pitchFamily="34" charset="0"/>
                <a:cs typeface="Segoe UI Light" panose="020B0502040204020203" pitchFamily="34" charset="0"/>
              </a:rPr>
              <a:t>Nick Landry</a:t>
            </a:r>
            <a:r>
              <a:rPr lang="en-US" sz="2400" dirty="0">
                <a:solidFill>
                  <a:schemeClr val="bg1"/>
                </a:solidFill>
                <a:latin typeface="Segoe UI Light" panose="020B0502040204020203" pitchFamily="34" charset="0"/>
                <a:cs typeface="Segoe UI Light" panose="020B0502040204020203" pitchFamily="34" charset="0"/>
              </a:rPr>
              <a:t/>
            </a:r>
            <a:br>
              <a:rPr lang="en-US" sz="2400" dirty="0">
                <a:solidFill>
                  <a:schemeClr val="bg1"/>
                </a:solidFill>
                <a:latin typeface="Segoe UI Light" panose="020B0502040204020203" pitchFamily="34" charset="0"/>
                <a:cs typeface="Segoe UI Light" panose="020B0502040204020203" pitchFamily="34" charset="0"/>
              </a:rPr>
            </a:br>
            <a:r>
              <a:rPr lang="en-US" sz="2000" dirty="0">
                <a:solidFill>
                  <a:schemeClr val="bg1"/>
                </a:solidFill>
                <a:latin typeface="Segoe UI Light" panose="020B0502040204020203" pitchFamily="34" charset="0"/>
                <a:cs typeface="Segoe UI Light" panose="020B0502040204020203" pitchFamily="34" charset="0"/>
              </a:rPr>
              <a:t>Microsoft</a:t>
            </a:r>
            <a:r>
              <a:rPr lang="en-US" sz="2400" dirty="0">
                <a:solidFill>
                  <a:schemeClr val="bg1"/>
                </a:solidFill>
                <a:latin typeface="Segoe UI Light" panose="020B0502040204020203" pitchFamily="34" charset="0"/>
                <a:cs typeface="Segoe UI Light" panose="020B0502040204020203" pitchFamily="34" charset="0"/>
              </a:rPr>
              <a:t> </a:t>
            </a:r>
            <a:r>
              <a:rPr lang="en-US" sz="2000" dirty="0">
                <a:solidFill>
                  <a:schemeClr val="bg1"/>
                </a:solidFill>
                <a:latin typeface="Segoe UI Light" panose="020B0502040204020203" pitchFamily="34" charset="0"/>
                <a:cs typeface="Segoe UI Light" panose="020B0502040204020203" pitchFamily="34" charset="0"/>
              </a:rPr>
              <a:t>Senior Technical Evangelist</a:t>
            </a:r>
            <a:br>
              <a:rPr lang="en-US" sz="2000" dirty="0">
                <a:solidFill>
                  <a:schemeClr val="bg1"/>
                </a:solidFill>
                <a:latin typeface="Segoe UI Light" panose="020B0502040204020203" pitchFamily="34" charset="0"/>
                <a:cs typeface="Segoe UI Light" panose="020B0502040204020203" pitchFamily="34" charset="0"/>
              </a:rPr>
            </a:br>
            <a:r>
              <a:rPr lang="en-US" sz="2000" dirty="0">
                <a:solidFill>
                  <a:srgbClr val="00B0F0"/>
                </a:solidFill>
                <a:latin typeface="Segoe UI Light" panose="020B0502040204020203" pitchFamily="34" charset="0"/>
                <a:cs typeface="Segoe UI Light" panose="020B0502040204020203" pitchFamily="34" charset="0"/>
              </a:rPr>
              <a:t>nick.landry@microsoft.com</a:t>
            </a:r>
          </a:p>
          <a:p>
            <a:r>
              <a:rPr lang="en-US" sz="2000" dirty="0">
                <a:solidFill>
                  <a:schemeClr val="bg1"/>
                </a:solidFill>
                <a:latin typeface="Segoe UI Light" panose="020B0502040204020203" pitchFamily="34" charset="0"/>
                <a:cs typeface="Segoe UI Light" panose="020B0502040204020203" pitchFamily="34" charset="0"/>
              </a:rPr>
              <a:t>Blog: AgeofMobility.com</a:t>
            </a:r>
          </a:p>
          <a:p>
            <a:r>
              <a:rPr lang="en-US" sz="2000" dirty="0">
                <a:solidFill>
                  <a:schemeClr val="bg1"/>
                </a:solidFill>
                <a:latin typeface="Segoe UI Light" panose="020B0502040204020203" pitchFamily="34" charset="0"/>
                <a:cs typeface="Segoe UI Light" panose="020B0502040204020203" pitchFamily="34" charset="0"/>
              </a:rPr>
              <a:t>@</a:t>
            </a:r>
            <a:r>
              <a:rPr lang="en-US" sz="2000" dirty="0" err="1">
                <a:solidFill>
                  <a:schemeClr val="bg1"/>
                </a:solidFill>
                <a:latin typeface="Segoe UI Light" panose="020B0502040204020203" pitchFamily="34" charset="0"/>
                <a:cs typeface="Segoe UI Light" panose="020B0502040204020203" pitchFamily="34" charset="0"/>
              </a:rPr>
              <a:t>ActiveNick</a:t>
            </a:r>
            <a:endParaRPr lang="en-US" sz="2000" dirty="0">
              <a:solidFill>
                <a:schemeClr val="bg1"/>
              </a:solidFill>
            </a:endParaRPr>
          </a:p>
        </p:txBody>
      </p:sp>
      <p:sp>
        <p:nvSpPr>
          <p:cNvPr id="6" name="TextBox 5"/>
          <p:cNvSpPr txBox="1"/>
          <p:nvPr/>
        </p:nvSpPr>
        <p:spPr>
          <a:xfrm>
            <a:off x="496385" y="1229316"/>
            <a:ext cx="6542936" cy="1900875"/>
          </a:xfrm>
          <a:prstGeom prst="rect">
            <a:avLst/>
          </a:prstGeom>
          <a:noFill/>
        </p:spPr>
        <p:txBody>
          <a:bodyPr wrap="none" rtlCol="0">
            <a:spAutoFit/>
          </a:bodyPr>
          <a:lstStyle/>
          <a:p>
            <a:r>
              <a:rPr lang="en-US" sz="3921" dirty="0">
                <a:solidFill>
                  <a:srgbClr val="00B0F0"/>
                </a:solidFill>
                <a:latin typeface="Segoe UI Light" panose="020B0502040204020203" pitchFamily="34" charset="0"/>
                <a:cs typeface="Segoe UI Light" panose="020B0502040204020203" pitchFamily="34" charset="0"/>
              </a:rPr>
              <a:t>Windows 10 for Developers:</a:t>
            </a:r>
            <a:br>
              <a:rPr lang="en-US" sz="3921" dirty="0">
                <a:solidFill>
                  <a:srgbClr val="00B0F0"/>
                </a:solidFill>
                <a:latin typeface="Segoe UI Light" panose="020B0502040204020203" pitchFamily="34" charset="0"/>
                <a:cs typeface="Segoe UI Light" panose="020B0502040204020203" pitchFamily="34" charset="0"/>
              </a:rPr>
            </a:br>
            <a:r>
              <a:rPr lang="en-US" sz="3921" dirty="0">
                <a:solidFill>
                  <a:prstClr val="white"/>
                </a:solidFill>
                <a:latin typeface="Segoe UI Light" panose="020B0502040204020203" pitchFamily="34" charset="0"/>
                <a:cs typeface="Segoe UI Light" panose="020B0502040204020203" pitchFamily="34" charset="0"/>
              </a:rPr>
              <a:t>What’s New in Universal Apps </a:t>
            </a:r>
            <a:br>
              <a:rPr lang="en-US" sz="3921" dirty="0">
                <a:solidFill>
                  <a:prstClr val="white"/>
                </a:solidFill>
                <a:latin typeface="Segoe UI Light" panose="020B0502040204020203" pitchFamily="34" charset="0"/>
                <a:cs typeface="Segoe UI Light" panose="020B0502040204020203" pitchFamily="34" charset="0"/>
              </a:rPr>
            </a:br>
            <a:r>
              <a:rPr lang="en-US" sz="3921" dirty="0">
                <a:solidFill>
                  <a:prstClr val="white"/>
                </a:solidFill>
                <a:latin typeface="Segoe UI Light" panose="020B0502040204020203" pitchFamily="34" charset="0"/>
                <a:cs typeface="Segoe UI Light" panose="020B0502040204020203" pitchFamily="34" charset="0"/>
              </a:rPr>
              <a:t>and Visual Studio 2015</a:t>
            </a:r>
            <a:endParaRPr lang="en-US" sz="2353"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7150" y="142109"/>
            <a:ext cx="2005016" cy="737532"/>
          </a:xfrm>
          <a:prstGeom prst="rect">
            <a:avLst/>
          </a:prstGeom>
        </p:spPr>
      </p:pic>
    </p:spTree>
    <p:extLst>
      <p:ext uri="{BB962C8B-B14F-4D97-AF65-F5344CB8AC3E}">
        <p14:creationId xmlns:p14="http://schemas.microsoft.com/office/powerpoint/2010/main" val="2979962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2"/>
          </p:nvPr>
        </p:nvSpPr>
        <p:spPr>
          <a:xfrm>
            <a:off x="271104" y="4818422"/>
            <a:ext cx="8962384" cy="1736506"/>
          </a:xfrm>
        </p:spPr>
        <p:txBody>
          <a:bodyPr/>
          <a:lstStyle/>
          <a:p>
            <a:r>
              <a:rPr lang="en-US" sz="3137" b="1" dirty="0">
                <a:latin typeface="+mj-lt"/>
              </a:rPr>
              <a:t>Nick Landry</a:t>
            </a:r>
            <a:br>
              <a:rPr lang="en-US" sz="3137" b="1" dirty="0">
                <a:latin typeface="+mj-lt"/>
              </a:rPr>
            </a:br>
            <a:r>
              <a:rPr lang="en-US" dirty="0">
                <a:latin typeface="+mj-lt"/>
              </a:rPr>
              <a:t>Senior Technical Evangelist – NY Metro</a:t>
            </a:r>
          </a:p>
          <a:p>
            <a:r>
              <a:rPr lang="en-US" dirty="0">
                <a:solidFill>
                  <a:srgbClr val="00B0F0"/>
                </a:solidFill>
                <a:latin typeface="+mj-lt"/>
              </a:rPr>
              <a:t>AgeofMobility.com</a:t>
            </a:r>
          </a:p>
          <a:p>
            <a:r>
              <a:rPr lang="en-US" dirty="0">
                <a:latin typeface="+mj-lt"/>
              </a:rPr>
              <a:t>github.com/ActiveNick</a:t>
            </a:r>
          </a:p>
          <a:p>
            <a:r>
              <a:rPr lang="en-US" dirty="0">
                <a:latin typeface="+mj-lt"/>
              </a:rPr>
              <a:t>@ActiveNick</a:t>
            </a:r>
          </a:p>
        </p:txBody>
      </p:sp>
      <p:sp>
        <p:nvSpPr>
          <p:cNvPr id="2" name="Title 1"/>
          <p:cNvSpPr>
            <a:spLocks noGrp="1"/>
          </p:cNvSpPr>
          <p:nvPr>
            <p:ph type="ctrTitle"/>
          </p:nvPr>
        </p:nvSpPr>
        <p:spPr/>
        <p:txBody>
          <a:bodyPr/>
          <a:lstStyle/>
          <a:p>
            <a:r>
              <a:rPr lang="en-US" dirty="0" smtClean="0">
                <a:solidFill>
                  <a:srgbClr val="00B0F0"/>
                </a:solidFill>
              </a:rPr>
              <a:t>Windows 10 for Developers:</a:t>
            </a:r>
            <a:br>
              <a:rPr lang="en-US" dirty="0" smtClean="0">
                <a:solidFill>
                  <a:srgbClr val="00B0F0"/>
                </a:solidFill>
              </a:rPr>
            </a:br>
            <a:r>
              <a:rPr lang="en-US" dirty="0" smtClean="0"/>
              <a:t>What’s New in Universal Apps </a:t>
            </a:r>
            <a:br>
              <a:rPr lang="en-US" dirty="0" smtClean="0"/>
            </a:br>
            <a:r>
              <a:rPr lang="en-US" dirty="0" smtClean="0"/>
              <a:t>and </a:t>
            </a:r>
            <a:r>
              <a:rPr lang="en-US" dirty="0"/>
              <a:t>Visual Studio </a:t>
            </a:r>
            <a:r>
              <a:rPr lang="en-US" dirty="0" smtClean="0"/>
              <a:t>2015</a:t>
            </a:r>
            <a:endParaRPr lang="en-US" dirty="0"/>
          </a:p>
        </p:txBody>
      </p:sp>
      <p:sp>
        <p:nvSpPr>
          <p:cNvPr id="6" name="Text Placeholder 5"/>
          <p:cNvSpPr>
            <a:spLocks noGrp="1"/>
          </p:cNvSpPr>
          <p:nvPr>
            <p:ph type="body" sz="quarter" idx="13"/>
          </p:nvPr>
        </p:nvSpPr>
        <p:spPr>
          <a:xfrm>
            <a:off x="269303" y="302061"/>
            <a:ext cx="3584143" cy="893110"/>
          </a:xfrm>
        </p:spPr>
        <p:txBody>
          <a:bodyPr/>
          <a:lstStyle/>
          <a:p>
            <a:r>
              <a:rPr lang="en-US" dirty="0" err="1" smtClean="0">
                <a:latin typeface="+mj-lt"/>
              </a:rPr>
              <a:t>DevIntersection</a:t>
            </a:r>
            <a:endParaRPr lang="en-US" dirty="0" smtClean="0">
              <a:latin typeface="+mj-lt"/>
            </a:endParaRPr>
          </a:p>
          <a:p>
            <a:r>
              <a:rPr lang="en-US" dirty="0" smtClean="0">
                <a:latin typeface="+mj-lt"/>
              </a:rPr>
              <a:t>Scottsdale, AZ</a:t>
            </a:r>
            <a:endParaRPr lang="en-US" dirty="0">
              <a:latin typeface="+mj-lt"/>
            </a:endParaRPr>
          </a:p>
        </p:txBody>
      </p:sp>
      <p:pic>
        <p:nvPicPr>
          <p:cNvPr id="5" name="Picture 4" descr="DEV F2014_SpringType.eps"/>
          <p:cNvPicPr>
            <a:picLocks noChangeAspect="1"/>
          </p:cNvPicPr>
          <p:nvPr/>
        </p:nvPicPr>
        <p:blipFill>
          <a:blip r:embed="rId3"/>
          <a:stretch>
            <a:fillRect/>
          </a:stretch>
        </p:blipFill>
        <p:spPr>
          <a:xfrm>
            <a:off x="9084083" y="440917"/>
            <a:ext cx="2627499" cy="888168"/>
          </a:xfrm>
          <a:prstGeom prst="rect">
            <a:avLst/>
          </a:prstGeom>
        </p:spPr>
      </p:pic>
    </p:spTree>
    <p:extLst>
      <p:ext uri="{BB962C8B-B14F-4D97-AF65-F5344CB8AC3E}">
        <p14:creationId xmlns:p14="http://schemas.microsoft.com/office/powerpoint/2010/main" val="3506265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48283" y="440917"/>
            <a:ext cx="7843717" cy="6274974"/>
          </a:xfrm>
        </p:spPr>
        <p:txBody>
          <a:bodyPr/>
          <a:lstStyle/>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Recap of Key </a:t>
            </a:r>
            <a:r>
              <a:rPr lang="en-US" sz="2745" b="1" dirty="0">
                <a:gradFill>
                  <a:gsLst>
                    <a:gs pos="1250">
                      <a:schemeClr val="tx1"/>
                    </a:gs>
                    <a:gs pos="100000">
                      <a:schemeClr val="tx1"/>
                    </a:gs>
                  </a:gsLst>
                  <a:lin ang="5400000" scaled="0"/>
                </a:gradFill>
              </a:rPr>
              <a:t>A</a:t>
            </a:r>
            <a:r>
              <a:rPr lang="en-US" sz="2745" b="1" dirty="0">
                <a:gradFill>
                  <a:gsLst>
                    <a:gs pos="1250">
                      <a:schemeClr val="tx1"/>
                    </a:gs>
                    <a:gs pos="100000">
                      <a:schemeClr val="tx1"/>
                    </a:gs>
                  </a:gsLst>
                  <a:lin ang="5400000" scaled="0"/>
                </a:gradFill>
              </a:rPr>
              <a:t>nnouncements from BUILD 2015</a:t>
            </a:r>
          </a:p>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Introduction </a:t>
            </a:r>
            <a:r>
              <a:rPr lang="en-US" sz="2745" b="1" dirty="0">
                <a:gradFill>
                  <a:gsLst>
                    <a:gs pos="1250">
                      <a:schemeClr val="tx1"/>
                    </a:gs>
                    <a:gs pos="100000">
                      <a:schemeClr val="tx1"/>
                    </a:gs>
                  </a:gsLst>
                  <a:lin ang="5400000" scaled="0"/>
                </a:gradFill>
              </a:rPr>
              <a:t>to Universal Windows Platform</a:t>
            </a:r>
          </a:p>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Universal Windows </a:t>
            </a:r>
            <a:r>
              <a:rPr lang="en-US" sz="2745" b="1" dirty="0">
                <a:gradFill>
                  <a:gsLst>
                    <a:gs pos="1250">
                      <a:schemeClr val="tx1"/>
                    </a:gs>
                    <a:gs pos="100000">
                      <a:schemeClr val="tx1"/>
                    </a:gs>
                  </a:gsLst>
                  <a:lin ang="5400000" scaled="0"/>
                </a:gradFill>
              </a:rPr>
              <a:t>Tooling</a:t>
            </a:r>
          </a:p>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Migrating Apps from Windows 8.1</a:t>
            </a:r>
          </a:p>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Windows 10 App Model</a:t>
            </a:r>
            <a:endParaRPr lang="en-US" sz="2745" b="1" dirty="0">
              <a:gradFill>
                <a:gsLst>
                  <a:gs pos="1250">
                    <a:schemeClr val="tx1"/>
                  </a:gs>
                  <a:gs pos="100000">
                    <a:schemeClr val="tx1"/>
                  </a:gs>
                </a:gsLst>
                <a:lin ang="5400000" scaled="0"/>
              </a:gradFill>
            </a:endParaRPr>
          </a:p>
          <a:p>
            <a:pPr marL="448193" indent="-448193">
              <a:buFont typeface="Arial" panose="020B0604020202020204" pitchFamily="34" charset="0"/>
              <a:buChar char="•"/>
            </a:pPr>
            <a:r>
              <a:rPr lang="en-US" sz="2745" b="1" dirty="0">
                <a:gradFill>
                  <a:gsLst>
                    <a:gs pos="1250">
                      <a:schemeClr val="tx1"/>
                    </a:gs>
                    <a:gs pos="100000">
                      <a:schemeClr val="tx1"/>
                    </a:gs>
                  </a:gsLst>
                  <a:lin ang="5400000" scaled="0"/>
                </a:gradFill>
              </a:rPr>
              <a:t>Q&amp;A</a:t>
            </a:r>
          </a:p>
          <a:p>
            <a:pPr marL="448193" indent="-448193">
              <a:buFont typeface="Arial" panose="020B0604020202020204" pitchFamily="34" charset="0"/>
              <a:buChar char="•"/>
            </a:pPr>
            <a:endParaRPr lang="en-US" sz="2353" dirty="0"/>
          </a:p>
        </p:txBody>
      </p:sp>
      <p:sp>
        <p:nvSpPr>
          <p:cNvPr id="5" name="Title 4"/>
          <p:cNvSpPr>
            <a:spLocks noGrp="1"/>
          </p:cNvSpPr>
          <p:nvPr>
            <p:ph type="ctrTitle"/>
          </p:nvPr>
        </p:nvSpPr>
        <p:spPr>
          <a:xfrm>
            <a:off x="269240" y="1528903"/>
            <a:ext cx="3854647" cy="3842351"/>
          </a:xfrm>
        </p:spPr>
        <p:txBody>
          <a:bodyPr/>
          <a:lstStyle/>
          <a:p>
            <a:r>
              <a:rPr lang="en-US" dirty="0" smtClean="0"/>
              <a:t>Agenda</a:t>
            </a:r>
            <a:endParaRPr lang="en-US" dirty="0"/>
          </a:p>
        </p:txBody>
      </p:sp>
    </p:spTree>
    <p:extLst>
      <p:ext uri="{BB962C8B-B14F-4D97-AF65-F5344CB8AC3E}">
        <p14:creationId xmlns:p14="http://schemas.microsoft.com/office/powerpoint/2010/main" val="3563237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2000" cy="4641908"/>
          </a:xfrm>
          <a:prstGeom prst="rect">
            <a:avLst/>
          </a:prstGeom>
        </p:spPr>
      </p:pic>
      <p:sp>
        <p:nvSpPr>
          <p:cNvPr id="3" name="Title 2"/>
          <p:cNvSpPr>
            <a:spLocks noGrp="1"/>
          </p:cNvSpPr>
          <p:nvPr>
            <p:ph type="title"/>
          </p:nvPr>
        </p:nvSpPr>
        <p:spPr>
          <a:xfrm>
            <a:off x="1" y="2749819"/>
            <a:ext cx="12192000" cy="1575606"/>
          </a:xfrm>
        </p:spPr>
        <p:txBody>
          <a:bodyPr/>
          <a:lstStyle/>
          <a:p>
            <a:pPr algn="ctr"/>
            <a:r>
              <a:rPr lang="en-US" dirty="0">
                <a:solidFill>
                  <a:schemeClr val="bg1"/>
                </a:solidFill>
              </a:rPr>
              <a:t>Visual Studio 2015 RC with</a:t>
            </a:r>
            <a:br>
              <a:rPr lang="en-US" dirty="0">
                <a:solidFill>
                  <a:schemeClr val="bg1"/>
                </a:solidFill>
              </a:rPr>
            </a:br>
            <a:r>
              <a:rPr lang="en-US" dirty="0" smtClean="0">
                <a:solidFill>
                  <a:schemeClr val="bg1"/>
                </a:solidFill>
              </a:rPr>
              <a:t>Universal Windows App Development Tools</a:t>
            </a:r>
            <a:endParaRPr lang="en-US" dirty="0">
              <a:solidFill>
                <a:schemeClr val="bg1"/>
              </a:solidFill>
            </a:endParaRPr>
          </a:p>
        </p:txBody>
      </p:sp>
      <p:sp>
        <p:nvSpPr>
          <p:cNvPr id="8" name="Title 2"/>
          <p:cNvSpPr txBox="1">
            <a:spLocks/>
          </p:cNvSpPr>
          <p:nvPr/>
        </p:nvSpPr>
        <p:spPr>
          <a:xfrm>
            <a:off x="3458590" y="1626175"/>
            <a:ext cx="527482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4705" dirty="0">
                <a:solidFill>
                  <a:schemeClr val="bg1"/>
                </a:solidFill>
              </a:rPr>
              <a:t>Download </a:t>
            </a:r>
            <a:r>
              <a:rPr sz="4705" dirty="0">
                <a:solidFill>
                  <a:schemeClr val="bg1"/>
                </a:solidFill>
              </a:rPr>
              <a:t>Now!!!</a:t>
            </a:r>
            <a:endParaRPr sz="4705" dirty="0">
              <a:solidFill>
                <a:schemeClr val="bg1"/>
              </a:solidFill>
            </a:endParaRPr>
          </a:p>
        </p:txBody>
      </p:sp>
      <p:sp>
        <p:nvSpPr>
          <p:cNvPr id="12" name="Freeform 11"/>
          <p:cNvSpPr/>
          <p:nvPr/>
        </p:nvSpPr>
        <p:spPr>
          <a:xfrm>
            <a:off x="493345" y="5112365"/>
            <a:ext cx="3917568" cy="1304718"/>
          </a:xfrm>
          <a:custGeom>
            <a:avLst/>
            <a:gdLst>
              <a:gd name="connsiteX0" fmla="*/ 0 w 3767523"/>
              <a:gd name="connsiteY0" fmla="*/ 0 h 1330880"/>
              <a:gd name="connsiteX1" fmla="*/ 3102083 w 3767523"/>
              <a:gd name="connsiteY1" fmla="*/ 0 h 1330880"/>
              <a:gd name="connsiteX2" fmla="*/ 3767523 w 3767523"/>
              <a:gd name="connsiteY2" fmla="*/ 665440 h 1330880"/>
              <a:gd name="connsiteX3" fmla="*/ 3102083 w 3767523"/>
              <a:gd name="connsiteY3" fmla="*/ 1330880 h 1330880"/>
              <a:gd name="connsiteX4" fmla="*/ 0 w 3767523"/>
              <a:gd name="connsiteY4" fmla="*/ 1330880 h 1330880"/>
              <a:gd name="connsiteX5" fmla="*/ 665440 w 3767523"/>
              <a:gd name="connsiteY5" fmla="*/ 665440 h 1330880"/>
              <a:gd name="connsiteX6" fmla="*/ 0 w 3767523"/>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7523" h="1330880">
                <a:moveTo>
                  <a:pt x="0" y="0"/>
                </a:moveTo>
                <a:lnTo>
                  <a:pt x="3102083" y="0"/>
                </a:lnTo>
                <a:lnTo>
                  <a:pt x="3767523" y="665440"/>
                </a:lnTo>
                <a:lnTo>
                  <a:pt x="3102083" y="1330880"/>
                </a:lnTo>
                <a:lnTo>
                  <a:pt x="0" y="1330880"/>
                </a:lnTo>
                <a:lnTo>
                  <a:pt x="665440" y="665440"/>
                </a:lnTo>
                <a:lnTo>
                  <a:pt x="0" y="0"/>
                </a:lnTo>
                <a:close/>
              </a:path>
            </a:pathLst>
          </a:custGeom>
          <a:solidFill>
            <a:srgbClr val="5D0C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rPr>
              <a:t>Install latest Windows 10 OS Preview</a:t>
            </a:r>
          </a:p>
          <a:p>
            <a:pPr algn="ctr" defTabSz="784338">
              <a:lnSpc>
                <a:spcPct val="90000"/>
              </a:lnSpc>
              <a:spcBef>
                <a:spcPct val="0"/>
              </a:spcBef>
              <a:spcAft>
                <a:spcPct val="35000"/>
              </a:spcAft>
            </a:pPr>
            <a:r>
              <a:rPr lang="en-US" sz="1765" dirty="0">
                <a:solidFill>
                  <a:srgbClr val="FFFFFF"/>
                </a:solidFill>
                <a:hlinkClick r:id="rId4" action="ppaction://hlinkfile"/>
              </a:rPr>
              <a:t>insider.windows.com</a:t>
            </a:r>
            <a:endParaRPr lang="en-US" sz="1765" dirty="0">
              <a:solidFill>
                <a:srgbClr val="FFFFFF"/>
              </a:solidFill>
            </a:endParaRPr>
          </a:p>
        </p:txBody>
      </p:sp>
      <p:sp>
        <p:nvSpPr>
          <p:cNvPr id="13" name="Freeform 12"/>
          <p:cNvSpPr/>
          <p:nvPr/>
        </p:nvSpPr>
        <p:spPr>
          <a:xfrm>
            <a:off x="3929641" y="5112365"/>
            <a:ext cx="4482124" cy="1304718"/>
          </a:xfrm>
          <a:custGeom>
            <a:avLst/>
            <a:gdLst>
              <a:gd name="connsiteX0" fmla="*/ 0 w 4092757"/>
              <a:gd name="connsiteY0" fmla="*/ 0 h 1330880"/>
              <a:gd name="connsiteX1" fmla="*/ 3427317 w 4092757"/>
              <a:gd name="connsiteY1" fmla="*/ 0 h 1330880"/>
              <a:gd name="connsiteX2" fmla="*/ 4092757 w 4092757"/>
              <a:gd name="connsiteY2" fmla="*/ 665440 h 1330880"/>
              <a:gd name="connsiteX3" fmla="*/ 3427317 w 4092757"/>
              <a:gd name="connsiteY3" fmla="*/ 1330880 h 1330880"/>
              <a:gd name="connsiteX4" fmla="*/ 0 w 4092757"/>
              <a:gd name="connsiteY4" fmla="*/ 1330880 h 1330880"/>
              <a:gd name="connsiteX5" fmla="*/ 665440 w 4092757"/>
              <a:gd name="connsiteY5" fmla="*/ 665440 h 1330880"/>
              <a:gd name="connsiteX6" fmla="*/ 0 w 4092757"/>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2757" h="1330880">
                <a:moveTo>
                  <a:pt x="0" y="0"/>
                </a:moveTo>
                <a:lnTo>
                  <a:pt x="3427317" y="0"/>
                </a:lnTo>
                <a:lnTo>
                  <a:pt x="4092757" y="665440"/>
                </a:lnTo>
                <a:lnTo>
                  <a:pt x="3427317" y="1330880"/>
                </a:lnTo>
                <a:lnTo>
                  <a:pt x="0" y="1330880"/>
                </a:lnTo>
                <a:lnTo>
                  <a:pt x="665440" y="665440"/>
                </a:lnTo>
                <a:lnTo>
                  <a:pt x="0" y="0"/>
                </a:lnTo>
                <a:close/>
              </a:path>
            </a:pathLst>
          </a:custGeom>
          <a:solidFill>
            <a:srgbClr val="5D0C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rPr>
              <a:t>Install VS 2015 RC w/ Universal Windows SDK &amp; Tools</a:t>
            </a:r>
          </a:p>
          <a:p>
            <a:pPr algn="ctr" defTabSz="784338">
              <a:lnSpc>
                <a:spcPct val="90000"/>
              </a:lnSpc>
              <a:spcBef>
                <a:spcPct val="0"/>
              </a:spcBef>
              <a:spcAft>
                <a:spcPct val="35000"/>
              </a:spcAft>
            </a:pPr>
            <a:r>
              <a:rPr lang="en-US" sz="1765" dirty="0">
                <a:solidFill>
                  <a:srgbClr val="FFFFFF"/>
                </a:solidFill>
                <a:hlinkClick r:id="rId5"/>
              </a:rPr>
              <a:t>www.visualstudio.com</a:t>
            </a:r>
            <a:endParaRPr lang="en-US" sz="1765" dirty="0">
              <a:solidFill>
                <a:srgbClr val="FFFFFF"/>
              </a:solidFill>
            </a:endParaRPr>
          </a:p>
        </p:txBody>
      </p:sp>
      <p:sp>
        <p:nvSpPr>
          <p:cNvPr id="14" name="Freeform 13"/>
          <p:cNvSpPr/>
          <p:nvPr/>
        </p:nvSpPr>
        <p:spPr>
          <a:xfrm>
            <a:off x="7953051" y="5112365"/>
            <a:ext cx="3697180" cy="1304718"/>
          </a:xfrm>
          <a:custGeom>
            <a:avLst/>
            <a:gdLst>
              <a:gd name="connsiteX0" fmla="*/ 0 w 3771316"/>
              <a:gd name="connsiteY0" fmla="*/ 0 h 1330880"/>
              <a:gd name="connsiteX1" fmla="*/ 3105876 w 3771316"/>
              <a:gd name="connsiteY1" fmla="*/ 0 h 1330880"/>
              <a:gd name="connsiteX2" fmla="*/ 3771316 w 3771316"/>
              <a:gd name="connsiteY2" fmla="*/ 665440 h 1330880"/>
              <a:gd name="connsiteX3" fmla="*/ 3105876 w 3771316"/>
              <a:gd name="connsiteY3" fmla="*/ 1330880 h 1330880"/>
              <a:gd name="connsiteX4" fmla="*/ 0 w 3771316"/>
              <a:gd name="connsiteY4" fmla="*/ 1330880 h 1330880"/>
              <a:gd name="connsiteX5" fmla="*/ 665440 w 3771316"/>
              <a:gd name="connsiteY5" fmla="*/ 665440 h 1330880"/>
              <a:gd name="connsiteX6" fmla="*/ 0 w 3771316"/>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316" h="1330880">
                <a:moveTo>
                  <a:pt x="0" y="0"/>
                </a:moveTo>
                <a:lnTo>
                  <a:pt x="3105876" y="0"/>
                </a:lnTo>
                <a:lnTo>
                  <a:pt x="3771316" y="665440"/>
                </a:lnTo>
                <a:lnTo>
                  <a:pt x="3105876" y="1330880"/>
                </a:lnTo>
                <a:lnTo>
                  <a:pt x="0" y="1330880"/>
                </a:lnTo>
                <a:lnTo>
                  <a:pt x="665440" y="665440"/>
                </a:lnTo>
                <a:lnTo>
                  <a:pt x="0" y="0"/>
                </a:lnTo>
                <a:close/>
              </a:path>
            </a:pathLst>
          </a:custGeom>
          <a:solidFill>
            <a:srgbClr val="5D0C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2952" tIns="23531" rIns="675890" bIns="23531" numCol="1" spcCol="1270" anchor="ctr" anchorCtr="0">
            <a:noAutofit/>
          </a:bodyPr>
          <a:lstStyle/>
          <a:p>
            <a:pPr algn="ctr" defTabSz="784338">
              <a:lnSpc>
                <a:spcPct val="90000"/>
              </a:lnSpc>
              <a:spcBef>
                <a:spcPct val="0"/>
              </a:spcBef>
              <a:spcAft>
                <a:spcPct val="35000"/>
              </a:spcAft>
            </a:pPr>
            <a:r>
              <a:rPr lang="en-US" sz="1765" dirty="0">
                <a:solidFill>
                  <a:srgbClr val="FFFFFF"/>
                </a:solidFill>
              </a:rPr>
              <a:t>Build your first Universal Windows App</a:t>
            </a:r>
            <a:endParaRPr lang="en-US" sz="1765" dirty="0">
              <a:solidFill>
                <a:srgbClr val="FFFFFF"/>
              </a:solidFill>
            </a:endParaRPr>
          </a:p>
        </p:txBody>
      </p:sp>
    </p:spTree>
    <p:extLst>
      <p:ext uri="{BB962C8B-B14F-4D97-AF65-F5344CB8AC3E}">
        <p14:creationId xmlns:p14="http://schemas.microsoft.com/office/powerpoint/2010/main" val="374313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15347"/>
            <a:ext cx="12192000" cy="1121918"/>
          </a:xfrm>
          <a:prstGeom prst="rect">
            <a:avLst/>
          </a:prstGeom>
          <a:solidFill>
            <a:srgbClr val="4B4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6570"/>
            <a:ext cx="12192000" cy="5750944"/>
          </a:xfrm>
          <a:prstGeom prst="rect">
            <a:avLst/>
          </a:prstGeom>
        </p:spPr>
      </p:pic>
      <p:sp>
        <p:nvSpPr>
          <p:cNvPr id="8" name="Title 7"/>
          <p:cNvSpPr>
            <a:spLocks noGrp="1"/>
          </p:cNvSpPr>
          <p:nvPr>
            <p:ph type="title"/>
          </p:nvPr>
        </p:nvSpPr>
        <p:spPr/>
        <p:txBody>
          <a:bodyPr/>
          <a:lstStyle/>
          <a:p>
            <a:pPr algn="ctr"/>
            <a:r>
              <a:rPr lang="en-US" dirty="0" smtClean="0">
                <a:solidFill>
                  <a:schemeClr val="bg1"/>
                </a:solidFill>
              </a:rPr>
              <a:t>Visual Studio Code</a:t>
            </a:r>
            <a:endParaRPr lang="en-US" dirty="0">
              <a:solidFill>
                <a:schemeClr val="bg1"/>
              </a:solidFill>
            </a:endParaRPr>
          </a:p>
        </p:txBody>
      </p:sp>
      <p:sp>
        <p:nvSpPr>
          <p:cNvPr id="9" name="Text Placeholder 8"/>
          <p:cNvSpPr>
            <a:spLocks noGrp="1"/>
          </p:cNvSpPr>
          <p:nvPr>
            <p:ph type="body" sz="quarter" idx="11"/>
          </p:nvPr>
        </p:nvSpPr>
        <p:spPr>
          <a:xfrm>
            <a:off x="269242" y="1636152"/>
            <a:ext cx="2166358" cy="4930336"/>
          </a:xfrm>
        </p:spPr>
        <p:txBody>
          <a:bodyPr/>
          <a:lstStyle/>
          <a:p>
            <a:pPr marL="0">
              <a:spcBef>
                <a:spcPts val="1176"/>
              </a:spcBef>
            </a:pPr>
            <a:r>
              <a:rPr lang="en-US" dirty="0">
                <a:solidFill>
                  <a:schemeClr val="bg1"/>
                </a:solidFill>
                <a:latin typeface="+mj-lt"/>
              </a:rPr>
              <a:t>Build and debug modern web and cloud applications. </a:t>
            </a:r>
            <a:endParaRPr lang="en-US" dirty="0" smtClean="0">
              <a:solidFill>
                <a:schemeClr val="bg1"/>
              </a:solidFill>
              <a:latin typeface="+mj-lt"/>
            </a:endParaRPr>
          </a:p>
          <a:p>
            <a:pPr marL="0">
              <a:spcBef>
                <a:spcPts val="1176"/>
              </a:spcBef>
            </a:pPr>
            <a:r>
              <a:rPr lang="en-US" dirty="0" smtClean="0">
                <a:solidFill>
                  <a:schemeClr val="bg1"/>
                </a:solidFill>
                <a:latin typeface="+mj-lt"/>
              </a:rPr>
              <a:t>Code </a:t>
            </a:r>
            <a:r>
              <a:rPr lang="en-US" dirty="0">
                <a:solidFill>
                  <a:schemeClr val="bg1"/>
                </a:solidFill>
                <a:latin typeface="+mj-lt"/>
              </a:rPr>
              <a:t>is free and available on your favorite </a:t>
            </a:r>
            <a:r>
              <a:rPr lang="en-US" dirty="0" smtClean="0">
                <a:solidFill>
                  <a:schemeClr val="bg1"/>
                </a:solidFill>
                <a:latin typeface="+mj-lt"/>
              </a:rPr>
              <a:t>platform:</a:t>
            </a:r>
          </a:p>
          <a:p>
            <a:pPr marL="0">
              <a:spcBef>
                <a:spcPts val="1176"/>
              </a:spcBef>
            </a:pPr>
            <a:r>
              <a:rPr lang="en-US" dirty="0" smtClean="0">
                <a:solidFill>
                  <a:schemeClr val="bg1"/>
                </a:solidFill>
                <a:latin typeface="+mj-lt"/>
              </a:rPr>
              <a:t>Linux,</a:t>
            </a:r>
            <a:br>
              <a:rPr lang="en-US" dirty="0" smtClean="0">
                <a:solidFill>
                  <a:schemeClr val="bg1"/>
                </a:solidFill>
                <a:latin typeface="+mj-lt"/>
              </a:rPr>
            </a:br>
            <a:r>
              <a:rPr lang="en-US" dirty="0" smtClean="0">
                <a:solidFill>
                  <a:schemeClr val="bg1"/>
                </a:solidFill>
                <a:latin typeface="+mj-lt"/>
              </a:rPr>
              <a:t>Mac OSX,</a:t>
            </a:r>
            <a:br>
              <a:rPr lang="en-US" dirty="0" smtClean="0">
                <a:solidFill>
                  <a:schemeClr val="bg1"/>
                </a:solidFill>
                <a:latin typeface="+mj-lt"/>
              </a:rPr>
            </a:br>
            <a:r>
              <a:rPr lang="en-US" dirty="0" smtClean="0">
                <a:solidFill>
                  <a:schemeClr val="bg1"/>
                </a:solidFill>
                <a:latin typeface="+mj-lt"/>
              </a:rPr>
              <a:t>and </a:t>
            </a:r>
            <a:r>
              <a:rPr lang="en-US" dirty="0">
                <a:solidFill>
                  <a:schemeClr val="bg1"/>
                </a:solidFill>
                <a:latin typeface="+mj-lt"/>
              </a:rPr>
              <a:t>Windows. </a:t>
            </a:r>
          </a:p>
        </p:txBody>
      </p:sp>
      <p:sp>
        <p:nvSpPr>
          <p:cNvPr id="11" name="TextBox 10"/>
          <p:cNvSpPr txBox="1"/>
          <p:nvPr/>
        </p:nvSpPr>
        <p:spPr>
          <a:xfrm>
            <a:off x="9681699" y="1636152"/>
            <a:ext cx="2318084" cy="4525894"/>
          </a:xfrm>
          <a:prstGeom prst="rect">
            <a:avLst/>
          </a:prstGeom>
          <a:noFill/>
        </p:spPr>
        <p:txBody>
          <a:bodyPr wrap="square" lIns="179285" tIns="143428" rIns="179285" bIns="143428" rtlCol="0">
            <a:spAutoFit/>
          </a:bodyPr>
          <a:lstStyle/>
          <a:p>
            <a:pPr algn="r">
              <a:lnSpc>
                <a:spcPct val="90000"/>
              </a:lnSpc>
              <a:spcAft>
                <a:spcPts val="588"/>
              </a:spcAft>
            </a:pPr>
            <a:r>
              <a:rPr lang="en-US" sz="2353" dirty="0">
                <a:solidFill>
                  <a:schemeClr val="bg1"/>
                </a:solidFill>
                <a:latin typeface="+mj-lt"/>
              </a:rPr>
              <a:t>C#, </a:t>
            </a:r>
            <a:r>
              <a:rPr lang="en-US" sz="2353" dirty="0" err="1">
                <a:solidFill>
                  <a:schemeClr val="bg1"/>
                </a:solidFill>
                <a:latin typeface="+mj-lt"/>
              </a:rPr>
              <a:t>TypeScript</a:t>
            </a:r>
            <a:r>
              <a:rPr lang="en-US" sz="2353" dirty="0">
                <a:solidFill>
                  <a:schemeClr val="bg1"/>
                </a:solidFill>
                <a:latin typeface="+mj-lt"/>
              </a:rPr>
              <a:t>, JavaScript</a:t>
            </a:r>
            <a:r>
              <a:rPr lang="en-US" sz="2353" dirty="0">
                <a:solidFill>
                  <a:schemeClr val="bg1"/>
                </a:solidFill>
                <a:latin typeface="+mj-lt"/>
              </a:rPr>
              <a:t>, HTML, CSS, LESS, SASS, Python, </a:t>
            </a:r>
            <a:r>
              <a:rPr lang="en-US" sz="2353" dirty="0">
                <a:solidFill>
                  <a:schemeClr val="bg1"/>
                </a:solidFill>
                <a:latin typeface="+mj-lt"/>
              </a:rPr>
              <a:t>JSON, </a:t>
            </a:r>
            <a:r>
              <a:rPr lang="en-US" sz="2353" dirty="0" err="1">
                <a:solidFill>
                  <a:schemeClr val="bg1"/>
                </a:solidFill>
                <a:latin typeface="+mj-lt"/>
              </a:rPr>
              <a:t>CoffeeScript</a:t>
            </a:r>
            <a:r>
              <a:rPr lang="en-US" sz="2353" dirty="0">
                <a:solidFill>
                  <a:schemeClr val="bg1"/>
                </a:solidFill>
                <a:latin typeface="+mj-lt"/>
              </a:rPr>
              <a:t>, </a:t>
            </a:r>
            <a:r>
              <a:rPr lang="en-US" sz="2353" dirty="0">
                <a:solidFill>
                  <a:schemeClr val="bg1"/>
                </a:solidFill>
                <a:latin typeface="+mj-lt"/>
              </a:rPr>
              <a:t>Ruby</a:t>
            </a:r>
            <a:r>
              <a:rPr lang="en-US" sz="2353" dirty="0">
                <a:solidFill>
                  <a:schemeClr val="bg1"/>
                </a:solidFill>
                <a:latin typeface="+mj-lt"/>
              </a:rPr>
              <a:t>, Jade, </a:t>
            </a:r>
            <a:r>
              <a:rPr lang="en-US" sz="2353" dirty="0" err="1">
                <a:solidFill>
                  <a:schemeClr val="bg1"/>
                </a:solidFill>
                <a:latin typeface="+mj-lt"/>
              </a:rPr>
              <a:t>Clojure</a:t>
            </a:r>
            <a:r>
              <a:rPr lang="en-US" sz="2353" dirty="0">
                <a:solidFill>
                  <a:schemeClr val="bg1"/>
                </a:solidFill>
                <a:latin typeface="+mj-lt"/>
              </a:rPr>
              <a:t>, Java, C++, R, Go, </a:t>
            </a:r>
            <a:r>
              <a:rPr lang="en-US" sz="2353" dirty="0" err="1">
                <a:solidFill>
                  <a:schemeClr val="bg1"/>
                </a:solidFill>
                <a:latin typeface="+mj-lt"/>
              </a:rPr>
              <a:t>makefile</a:t>
            </a:r>
            <a:r>
              <a:rPr lang="en-US" sz="2353" dirty="0">
                <a:solidFill>
                  <a:schemeClr val="bg1"/>
                </a:solidFill>
                <a:latin typeface="+mj-lt"/>
              </a:rPr>
              <a:t>, shell, </a:t>
            </a:r>
            <a:r>
              <a:rPr lang="en-US" sz="2353" dirty="0" err="1">
                <a:solidFill>
                  <a:schemeClr val="bg1"/>
                </a:solidFill>
                <a:latin typeface="+mj-lt"/>
              </a:rPr>
              <a:t>powershell</a:t>
            </a:r>
            <a:r>
              <a:rPr lang="en-US" sz="2353" dirty="0">
                <a:solidFill>
                  <a:schemeClr val="bg1"/>
                </a:solidFill>
                <a:latin typeface="+mj-lt"/>
              </a:rPr>
              <a:t>, bat, XML, Markdown</a:t>
            </a:r>
            <a:endParaRPr lang="en-US" sz="2353" dirty="0">
              <a:solidFill>
                <a:schemeClr val="bg1"/>
              </a:solidFill>
              <a:latin typeface="+mj-lt"/>
            </a:endParaRPr>
          </a:p>
        </p:txBody>
      </p:sp>
      <p:sp>
        <p:nvSpPr>
          <p:cNvPr id="12" name="TextBox 11"/>
          <p:cNvSpPr txBox="1"/>
          <p:nvPr/>
        </p:nvSpPr>
        <p:spPr>
          <a:xfrm>
            <a:off x="7849815" y="6241993"/>
            <a:ext cx="4149968" cy="615516"/>
          </a:xfrm>
          <a:prstGeom prst="rect">
            <a:avLst/>
          </a:prstGeom>
          <a:noFill/>
        </p:spPr>
        <p:txBody>
          <a:bodyPr wrap="none" lIns="179285" tIns="143428" rIns="179285" bIns="143428" rtlCol="0">
            <a:spAutoFit/>
          </a:bodyPr>
          <a:lstStyle/>
          <a:p>
            <a:pPr algn="r">
              <a:lnSpc>
                <a:spcPct val="90000"/>
              </a:lnSpc>
              <a:spcAft>
                <a:spcPts val="588"/>
              </a:spcAft>
            </a:pPr>
            <a:r>
              <a:rPr lang="en-US" sz="2353" dirty="0">
                <a:solidFill>
                  <a:schemeClr val="bg1"/>
                </a:solidFill>
                <a:latin typeface="+mj-lt"/>
              </a:rPr>
              <a:t>http://code.visualstudio.com</a:t>
            </a:r>
          </a:p>
        </p:txBody>
      </p:sp>
    </p:spTree>
    <p:extLst>
      <p:ext uri="{BB962C8B-B14F-4D97-AF65-F5344CB8AC3E}">
        <p14:creationId xmlns:p14="http://schemas.microsoft.com/office/powerpoint/2010/main" val="349236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200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5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3000"/>
                            </p:stCondLst>
                            <p:childTnLst>
                              <p:par>
                                <p:cTn id="21" presetID="10" presetClass="entr" presetSubtype="0" fill="hold" grpId="0" nodeType="afterEffect">
                                  <p:stCondLst>
                                    <p:cond delay="2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013156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63764343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906086"/>
            <a:ext cx="12191999" cy="941386"/>
          </a:xfrm>
          <a:prstGeom prst="rect">
            <a:avLst/>
          </a:prstGeom>
          <a:noFill/>
        </p:spPr>
        <p:txBody>
          <a:bodyPr wrap="square" lIns="179285" tIns="143428" rIns="179285" bIns="143428" rtlCol="0">
            <a:spAutoFit/>
          </a:bodyPr>
          <a:lstStyle/>
          <a:p>
            <a:pPr algn="ctr">
              <a:lnSpc>
                <a:spcPct val="90000"/>
              </a:lnSpc>
              <a:spcAft>
                <a:spcPts val="588"/>
              </a:spcAft>
            </a:pPr>
            <a:r>
              <a:rPr lang="en-US" sz="4705" dirty="0">
                <a:solidFill>
                  <a:schemeClr val="bg1"/>
                </a:solidFill>
                <a:latin typeface="+mj-lt"/>
              </a:rPr>
              <a:t>Windows Continuum</a:t>
            </a:r>
          </a:p>
        </p:txBody>
      </p:sp>
      <p:pic>
        <p:nvPicPr>
          <p:cNvPr id="4" name="Continuum for Phones">
            <a:hlinkClick r:id="" action="ppaction://media"/>
          </p:cNvPr>
          <p:cNvPicPr>
            <a:picLocks noChangeAspect="1"/>
          </p:cNvPicPr>
          <p:nvPr>
            <a:videoFile r:link="rId1"/>
            <p:extLst>
              <p:ext uri="{DAA4B4D4-6D71-4841-9C94-3DE7FCFB9230}">
                <p14:media xmlns:p14="http://schemas.microsoft.com/office/powerpoint/2010/main" r:link="rId2"/>
              </p:ext>
            </p:extLst>
          </p:nvPr>
        </p:nvPicPr>
        <p:blipFill>
          <a:blip r:embed="rId4"/>
          <a:stretch>
            <a:fillRect/>
          </a:stretch>
        </p:blipFill>
        <p:spPr>
          <a:xfrm>
            <a:off x="-3265" y="487"/>
            <a:ext cx="12195266" cy="6857027"/>
          </a:xfrm>
          <a:prstGeom prst="rect">
            <a:avLst/>
          </a:prstGeom>
        </p:spPr>
      </p:pic>
    </p:spTree>
    <p:extLst>
      <p:ext uri="{BB962C8B-B14F-4D97-AF65-F5344CB8AC3E}">
        <p14:creationId xmlns:p14="http://schemas.microsoft.com/office/powerpoint/2010/main" val="382248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5" y="1281"/>
            <a:ext cx="12190271" cy="6856054"/>
          </a:xfrm>
          <a:prstGeom prst="rect">
            <a:avLst/>
          </a:prstGeom>
          <a:solidFill>
            <a:srgbClr val="0072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89995" y="468441"/>
            <a:ext cx="12716723" cy="806385"/>
          </a:xfrm>
          <a:prstGeom prst="rect">
            <a:avLst/>
          </a:prstGeom>
          <a:noFill/>
        </p:spPr>
        <p:txBody>
          <a:bodyPr wrap="square" lIns="179259" tIns="143407" rIns="179259" bIns="143407" rtlCol="0">
            <a:spAutoFit/>
          </a:bodyPr>
          <a:lstStyle/>
          <a:p>
            <a:pPr>
              <a:lnSpc>
                <a:spcPct val="70000"/>
              </a:lnSpc>
              <a:spcAft>
                <a:spcPts val="588"/>
              </a:spcAft>
            </a:pPr>
            <a:r>
              <a:rPr lang="en-US" sz="4704" spc="-245" dirty="0">
                <a:solidFill>
                  <a:srgbClr val="FFFFFF"/>
                </a:solidFill>
                <a:latin typeface="Segoe UI Light"/>
                <a:cs typeface="Segoe UI Semibold" panose="020B0702040204020203" pitchFamily="34" charset="0"/>
              </a:rPr>
              <a:t>Microsoft Edge</a:t>
            </a:r>
            <a:endParaRPr lang="en-US" sz="4704" spc="-245" dirty="0">
              <a:solidFill>
                <a:srgbClr val="FFFFFF"/>
              </a:solidFill>
              <a:latin typeface="Segoe UI Light"/>
              <a:cs typeface="Segoe UI Semibold" panose="020B0702040204020203" pitchFamily="34" charset="0"/>
            </a:endParaRPr>
          </a:p>
        </p:txBody>
      </p:sp>
      <p:sp>
        <p:nvSpPr>
          <p:cNvPr id="2" name="Rectangle 1"/>
          <p:cNvSpPr/>
          <p:nvPr/>
        </p:nvSpPr>
        <p:spPr>
          <a:xfrm>
            <a:off x="717451" y="2084363"/>
            <a:ext cx="6189556" cy="3711234"/>
          </a:xfrm>
          <a:prstGeom prst="rect">
            <a:avLst/>
          </a:prstGeom>
        </p:spPr>
        <p:txBody>
          <a:bodyPr wrap="square">
            <a:spAutoFit/>
          </a:bodyPr>
          <a:lstStyle/>
          <a:p>
            <a:pPr>
              <a:spcAft>
                <a:spcPts val="2353"/>
              </a:spcAft>
            </a:pPr>
            <a:r>
              <a:rPr lang="en-US" sz="3529" dirty="0">
                <a:gradFill>
                  <a:gsLst>
                    <a:gs pos="1250">
                      <a:srgbClr val="FFFFFF"/>
                    </a:gs>
                    <a:gs pos="100000">
                      <a:srgbClr val="FFFFFF"/>
                    </a:gs>
                  </a:gsLst>
                  <a:lin ang="5400000" scaled="0"/>
                </a:gradFill>
                <a:latin typeface="Segoe UI Light"/>
              </a:rPr>
              <a:t>Aka “Project </a:t>
            </a:r>
            <a:r>
              <a:rPr lang="en-US" sz="3529" dirty="0">
                <a:gradFill>
                  <a:gsLst>
                    <a:gs pos="1250">
                      <a:srgbClr val="FFFFFF"/>
                    </a:gs>
                    <a:gs pos="100000">
                      <a:srgbClr val="FFFFFF"/>
                    </a:gs>
                  </a:gsLst>
                  <a:lin ang="5400000" scaled="0"/>
                </a:gradFill>
                <a:latin typeface="Segoe UI Light"/>
              </a:rPr>
              <a:t>Spartan</a:t>
            </a:r>
            <a:r>
              <a:rPr lang="en-US" sz="3529" dirty="0">
                <a:gradFill>
                  <a:gsLst>
                    <a:gs pos="1250">
                      <a:srgbClr val="FFFFFF"/>
                    </a:gs>
                    <a:gs pos="100000">
                      <a:srgbClr val="FFFFFF"/>
                    </a:gs>
                  </a:gsLst>
                  <a:lin ang="5400000" scaled="0"/>
                </a:gradFill>
                <a:latin typeface="Segoe UI Light"/>
              </a:rPr>
              <a:t>”</a:t>
            </a:r>
          </a:p>
          <a:p>
            <a:pPr>
              <a:spcAft>
                <a:spcPts val="2353"/>
              </a:spcAft>
            </a:pPr>
            <a:r>
              <a:rPr lang="en-US" sz="3529" dirty="0">
                <a:gradFill>
                  <a:gsLst>
                    <a:gs pos="1250">
                      <a:srgbClr val="FFFFFF"/>
                    </a:gs>
                    <a:gs pos="100000">
                      <a:srgbClr val="FFFFFF"/>
                    </a:gs>
                  </a:gsLst>
                  <a:lin ang="5400000" scaled="0"/>
                </a:gradFill>
                <a:latin typeface="Segoe UI Light"/>
              </a:rPr>
              <a:t>Only </a:t>
            </a:r>
            <a:r>
              <a:rPr lang="en-US" sz="3529" dirty="0">
                <a:gradFill>
                  <a:gsLst>
                    <a:gs pos="1250">
                      <a:srgbClr val="FFFFFF"/>
                    </a:gs>
                    <a:gs pos="100000">
                      <a:srgbClr val="FFFFFF"/>
                    </a:gs>
                  </a:gsLst>
                  <a:lin ang="5400000" scaled="0"/>
                </a:gradFill>
                <a:latin typeface="Segoe UI Light"/>
              </a:rPr>
              <a:t>browser with Cortana, </a:t>
            </a:r>
            <a:br>
              <a:rPr lang="en-US" sz="3529" dirty="0">
                <a:gradFill>
                  <a:gsLst>
                    <a:gs pos="1250">
                      <a:srgbClr val="FFFFFF"/>
                    </a:gs>
                    <a:gs pos="100000">
                      <a:srgbClr val="FFFFFF"/>
                    </a:gs>
                  </a:gsLst>
                  <a:lin ang="5400000" scaled="0"/>
                </a:gradFill>
                <a:latin typeface="Segoe UI Light"/>
              </a:rPr>
            </a:br>
            <a:r>
              <a:rPr lang="en-US" sz="3529" dirty="0">
                <a:gradFill>
                  <a:gsLst>
                    <a:gs pos="1250">
                      <a:srgbClr val="FFFFFF"/>
                    </a:gs>
                    <a:gs pos="100000">
                      <a:srgbClr val="FFFFFF"/>
                    </a:gs>
                  </a:gsLst>
                  <a:lin ang="5400000" scaled="0"/>
                </a:gradFill>
                <a:latin typeface="Segoe UI Light"/>
              </a:rPr>
              <a:t>to get more done on the web</a:t>
            </a:r>
          </a:p>
          <a:p>
            <a:pPr>
              <a:spcAft>
                <a:spcPts val="2353"/>
              </a:spcAft>
            </a:pPr>
            <a:r>
              <a:rPr lang="en-US" sz="3529" dirty="0">
                <a:gradFill>
                  <a:gsLst>
                    <a:gs pos="1250">
                      <a:srgbClr val="FFFFFF"/>
                    </a:gs>
                    <a:gs pos="100000">
                      <a:srgbClr val="FFFFFF"/>
                    </a:gs>
                  </a:gsLst>
                  <a:lin ang="5400000" scaled="0"/>
                </a:gradFill>
                <a:latin typeface="Segoe UI Light"/>
              </a:rPr>
              <a:t>Distraction-free, offline reading</a:t>
            </a:r>
          </a:p>
          <a:p>
            <a:pPr>
              <a:spcAft>
                <a:spcPts val="2353"/>
              </a:spcAft>
            </a:pPr>
            <a:r>
              <a:rPr lang="en-US" sz="3529" dirty="0">
                <a:gradFill>
                  <a:gsLst>
                    <a:gs pos="1250">
                      <a:srgbClr val="FFFFFF"/>
                    </a:gs>
                    <a:gs pos="100000">
                      <a:srgbClr val="FFFFFF"/>
                    </a:gs>
                  </a:gsLst>
                  <a:lin ang="5400000" scaled="0"/>
                </a:gradFill>
                <a:latin typeface="Segoe UI Light"/>
              </a:rPr>
              <a:t>Built-in note-taking &amp; sharing</a:t>
            </a:r>
          </a:p>
        </p:txBody>
      </p:sp>
      <p:pic>
        <p:nvPicPr>
          <p:cNvPr id="3" name="Picture 2"/>
          <p:cNvPicPr>
            <a:picLocks noChangeAspect="1"/>
          </p:cNvPicPr>
          <p:nvPr/>
        </p:nvPicPr>
        <p:blipFill rotWithShape="1">
          <a:blip r:embed="rId3"/>
          <a:srcRect l="19129"/>
          <a:stretch/>
        </p:blipFill>
        <p:spPr>
          <a:xfrm>
            <a:off x="7260590" y="2792218"/>
            <a:ext cx="4669458" cy="3243765"/>
          </a:xfrm>
          <a:prstGeom prst="rect">
            <a:avLst/>
          </a:prstGeom>
        </p:spPr>
      </p:pic>
      <p:pic>
        <p:nvPicPr>
          <p:cNvPr id="7" name="Picture 6"/>
          <p:cNvPicPr>
            <a:picLocks noChangeAspect="1"/>
          </p:cNvPicPr>
          <p:nvPr/>
        </p:nvPicPr>
        <p:blipFill rotWithShape="1">
          <a:blip r:embed="rId3"/>
          <a:srcRect t="17838" r="78628" b="22816"/>
          <a:stretch/>
        </p:blipFill>
        <p:spPr>
          <a:xfrm>
            <a:off x="8880580" y="137835"/>
            <a:ext cx="1661494" cy="2591998"/>
          </a:xfrm>
          <a:prstGeom prst="rect">
            <a:avLst/>
          </a:prstGeom>
        </p:spPr>
      </p:pic>
    </p:spTree>
    <p:extLst>
      <p:ext uri="{BB962C8B-B14F-4D97-AF65-F5344CB8AC3E}">
        <p14:creationId xmlns:p14="http://schemas.microsoft.com/office/powerpoint/2010/main" val="1056759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Azure @ BUILD 2015</a:t>
            </a:r>
            <a:endParaRPr lang="en-US" dirty="0">
              <a:solidFill>
                <a:schemeClr val="bg1"/>
              </a:solidFill>
            </a:endParaRPr>
          </a:p>
        </p:txBody>
      </p:sp>
      <p:sp>
        <p:nvSpPr>
          <p:cNvPr id="3" name="Text Placeholder 2"/>
          <p:cNvSpPr>
            <a:spLocks noGrp="1"/>
          </p:cNvSpPr>
          <p:nvPr>
            <p:ph type="body" sz="quarter" idx="10"/>
          </p:nvPr>
        </p:nvSpPr>
        <p:spPr>
          <a:xfrm>
            <a:off x="269239" y="1189495"/>
            <a:ext cx="11653523" cy="7028591"/>
          </a:xfrm>
        </p:spPr>
        <p:txBody>
          <a:bodyPr/>
          <a:lstStyle/>
          <a:p>
            <a:r>
              <a:rPr lang="en-US" sz="3137" dirty="0">
                <a:solidFill>
                  <a:schemeClr val="bg1"/>
                </a:solidFill>
              </a:rPr>
              <a:t>Azure SDK 2.6 for .NET</a:t>
            </a:r>
          </a:p>
          <a:p>
            <a:r>
              <a:rPr lang="en-US" sz="3137" dirty="0">
                <a:solidFill>
                  <a:schemeClr val="bg1"/>
                </a:solidFill>
              </a:rPr>
              <a:t>SQL Database Enhancements</a:t>
            </a:r>
          </a:p>
          <a:p>
            <a:r>
              <a:rPr lang="en-US" sz="3137" dirty="0">
                <a:solidFill>
                  <a:schemeClr val="bg1"/>
                </a:solidFill>
              </a:rPr>
              <a:t>Azure Data Lake</a:t>
            </a:r>
          </a:p>
          <a:p>
            <a:r>
              <a:rPr lang="en-US" sz="3137" dirty="0">
                <a:solidFill>
                  <a:schemeClr val="bg1"/>
                </a:solidFill>
              </a:rPr>
              <a:t>Azure SQL Data Warehouse</a:t>
            </a:r>
          </a:p>
          <a:p>
            <a:r>
              <a:rPr lang="en-US" sz="3137" dirty="0">
                <a:solidFill>
                  <a:schemeClr val="bg1"/>
                </a:solidFill>
              </a:rPr>
              <a:t>Azure Service </a:t>
            </a:r>
            <a:r>
              <a:rPr lang="en-US" sz="3137" dirty="0">
                <a:solidFill>
                  <a:schemeClr val="bg1"/>
                </a:solidFill>
              </a:rPr>
              <a:t>Fabric</a:t>
            </a:r>
          </a:p>
          <a:p>
            <a:r>
              <a:rPr lang="en-US" sz="3137" dirty="0">
                <a:solidFill>
                  <a:schemeClr val="bg1"/>
                </a:solidFill>
              </a:rPr>
              <a:t>Azure App Service </a:t>
            </a:r>
            <a:r>
              <a:rPr lang="en-US" sz="3137" dirty="0">
                <a:solidFill>
                  <a:schemeClr val="bg1"/>
                </a:solidFill>
              </a:rPr>
              <a:t>Environment (Premium)</a:t>
            </a:r>
          </a:p>
          <a:p>
            <a:r>
              <a:rPr lang="en-US" sz="3137" dirty="0">
                <a:solidFill>
                  <a:schemeClr val="bg1"/>
                </a:solidFill>
              </a:rPr>
              <a:t>Azure Resource Manager Support for VMs, Storage and </a:t>
            </a:r>
            <a:r>
              <a:rPr lang="en-US" sz="3137" dirty="0">
                <a:solidFill>
                  <a:schemeClr val="bg1"/>
                </a:solidFill>
              </a:rPr>
              <a:t>Networking</a:t>
            </a:r>
          </a:p>
          <a:p>
            <a:r>
              <a:rPr lang="en-US" sz="3137" dirty="0">
                <a:solidFill>
                  <a:schemeClr val="bg1"/>
                </a:solidFill>
              </a:rPr>
              <a:t>Azure Marketplace </a:t>
            </a:r>
            <a:r>
              <a:rPr lang="en-US" sz="3137" dirty="0">
                <a:solidFill>
                  <a:schemeClr val="bg1"/>
                </a:solidFill>
              </a:rPr>
              <a:t>Enhancements</a:t>
            </a:r>
          </a:p>
          <a:p>
            <a:r>
              <a:rPr lang="en-US" sz="3137" dirty="0">
                <a:solidFill>
                  <a:schemeClr val="bg1"/>
                </a:solidFill>
              </a:rPr>
              <a:t>And </a:t>
            </a:r>
            <a:r>
              <a:rPr lang="en-US" sz="3137" dirty="0">
                <a:solidFill>
                  <a:schemeClr val="bg1"/>
                </a:solidFill>
              </a:rPr>
              <a:t>much more: </a:t>
            </a:r>
            <a:r>
              <a:rPr lang="en-US" sz="3137" dirty="0">
                <a:solidFill>
                  <a:srgbClr val="00B0F0"/>
                </a:solidFill>
              </a:rPr>
              <a:t>http://</a:t>
            </a:r>
            <a:r>
              <a:rPr lang="en-US" sz="3137" dirty="0">
                <a:solidFill>
                  <a:srgbClr val="00B0F0"/>
                </a:solidFill>
              </a:rPr>
              <a:t>azure.microsoft.com/blog</a:t>
            </a:r>
            <a:endParaRPr lang="en-US" sz="3137" dirty="0">
              <a:solidFill>
                <a:srgbClr val="00B0F0"/>
              </a:solidFill>
            </a:endParaRPr>
          </a:p>
        </p:txBody>
      </p:sp>
      <p:pic>
        <p:nvPicPr>
          <p:cNvPr id="4" name="Picture 3"/>
          <p:cNvPicPr>
            <a:picLocks noChangeAspect="1"/>
          </p:cNvPicPr>
          <p:nvPr/>
        </p:nvPicPr>
        <p:blipFill>
          <a:blip r:embed="rId3"/>
          <a:stretch>
            <a:fillRect/>
          </a:stretch>
        </p:blipFill>
        <p:spPr>
          <a:xfrm>
            <a:off x="7440638" y="665024"/>
            <a:ext cx="4116673" cy="1540146"/>
          </a:xfrm>
          <a:prstGeom prst="rect">
            <a:avLst/>
          </a:prstGeom>
        </p:spPr>
      </p:pic>
    </p:spTree>
    <p:extLst>
      <p:ext uri="{BB962C8B-B14F-4D97-AF65-F5344CB8AC3E}">
        <p14:creationId xmlns:p14="http://schemas.microsoft.com/office/powerpoint/2010/main" val="189163694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47" t="9824" b="8700"/>
          <a:stretch/>
        </p:blipFill>
        <p:spPr>
          <a:xfrm>
            <a:off x="0" y="1187938"/>
            <a:ext cx="12192001" cy="566957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37" y="4294038"/>
            <a:ext cx="4332720" cy="2393919"/>
          </a:xfrm>
          <a:prstGeom prst="rect">
            <a:avLst/>
          </a:prstGeom>
          <a:solidFill>
            <a:srgbClr val="FFFFFF">
              <a:shade val="85000"/>
            </a:srgbClr>
          </a:solidFill>
          <a:ln w="88900" cap="sq">
            <a:solidFill>
              <a:srgbClr val="FFFFFF"/>
            </a:solidFill>
            <a:miter lim="800000"/>
          </a:ln>
          <a:effectLst>
            <a:outerShdw blurRad="50800" dist="38100" dir="189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bwMode="auto">
          <a:xfrm>
            <a:off x="0" y="487"/>
            <a:ext cx="12192000" cy="1187451"/>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37" y="170088"/>
            <a:ext cx="3088192" cy="868446"/>
          </a:xfrm>
          <a:prstGeom prst="rect">
            <a:avLst/>
          </a:prstGeom>
        </p:spPr>
      </p:pic>
      <p:sp>
        <p:nvSpPr>
          <p:cNvPr id="5" name="TextBox 4"/>
          <p:cNvSpPr txBox="1"/>
          <p:nvPr/>
        </p:nvSpPr>
        <p:spPr>
          <a:xfrm>
            <a:off x="8326428" y="574710"/>
            <a:ext cx="3864626" cy="1049994"/>
          </a:xfrm>
          <a:prstGeom prst="rect">
            <a:avLst/>
          </a:prstGeom>
          <a:noFill/>
        </p:spPr>
        <p:txBody>
          <a:bodyPr wrap="square" lIns="179285" tIns="143428" rIns="179285" bIns="143428" rtlCol="0">
            <a:spAutoFit/>
          </a:bodyPr>
          <a:lstStyle/>
          <a:p>
            <a:pPr algn="r">
              <a:lnSpc>
                <a:spcPct val="90000"/>
              </a:lnSpc>
              <a:spcAft>
                <a:spcPts val="588"/>
              </a:spcAft>
            </a:pPr>
            <a:r>
              <a:rPr lang="en-US" sz="2745" dirty="0">
                <a:solidFill>
                  <a:srgbClr val="00B0F0"/>
                </a:solidFill>
                <a:latin typeface="+mj-lt"/>
              </a:rPr>
              <a:t>microsoft.com/</a:t>
            </a:r>
            <a:r>
              <a:rPr lang="en-US" sz="2745" dirty="0" err="1">
                <a:solidFill>
                  <a:srgbClr val="00B0F0"/>
                </a:solidFill>
                <a:latin typeface="+mj-lt"/>
              </a:rPr>
              <a:t>hololens</a:t>
            </a:r>
            <a:endParaRPr lang="en-US" sz="2745" dirty="0">
              <a:solidFill>
                <a:srgbClr val="00B0F0"/>
              </a:solidFill>
              <a:latin typeface="+mj-lt"/>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941" y="1416701"/>
            <a:ext cx="3360372" cy="21617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28268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500"/>
                            </p:stCondLst>
                            <p:childTnLst>
                              <p:par>
                                <p:cTn id="9" presetID="10" presetClass="entr" presetSubtype="0" fill="hold"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239" y="5393007"/>
            <a:ext cx="8398759" cy="1235557"/>
          </a:xfrm>
          <a:prstGeom prst="rect">
            <a:avLst/>
          </a:prstGeom>
          <a:noFill/>
        </p:spPr>
        <p:txBody>
          <a:bodyPr wrap="none" lIns="179285" tIns="143428" rIns="179285" bIns="143428" rtlCol="0" anchor="b">
            <a:spAutoFit/>
          </a:bodyPr>
          <a:lstStyle/>
          <a:p>
            <a:pPr>
              <a:lnSpc>
                <a:spcPct val="90000"/>
              </a:lnSpc>
              <a:spcAft>
                <a:spcPts val="588"/>
              </a:spcAft>
            </a:pPr>
            <a:r>
              <a:rPr lang="en-US" sz="3137" dirty="0">
                <a:latin typeface="+mj-lt"/>
              </a:rPr>
              <a:t>Watch all sessions on demand at</a:t>
            </a:r>
          </a:p>
          <a:p>
            <a:pPr>
              <a:lnSpc>
                <a:spcPct val="90000"/>
              </a:lnSpc>
              <a:spcAft>
                <a:spcPts val="588"/>
              </a:spcAft>
            </a:pPr>
            <a:r>
              <a:rPr lang="en-US" sz="3137" dirty="0">
                <a:solidFill>
                  <a:srgbClr val="00B0F0"/>
                </a:solidFill>
                <a:latin typeface="+mj-lt"/>
              </a:rPr>
              <a:t>http</a:t>
            </a:r>
            <a:r>
              <a:rPr lang="en-US" sz="3137" dirty="0">
                <a:solidFill>
                  <a:srgbClr val="00B0F0"/>
                </a:solidFill>
                <a:latin typeface="+mj-lt"/>
              </a:rPr>
              <a:t>://channel9.msdn.com/events/build/2015</a:t>
            </a:r>
            <a:endParaRPr lang="en-US" sz="3137" dirty="0">
              <a:solidFill>
                <a:srgbClr val="00B0F0"/>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95"/>
            <a:ext cx="12192000" cy="5034508"/>
          </a:xfrm>
          <a:prstGeom prst="rect">
            <a:avLst/>
          </a:prstGeom>
        </p:spPr>
      </p:pic>
    </p:spTree>
    <p:extLst>
      <p:ext uri="{BB962C8B-B14F-4D97-AF65-F5344CB8AC3E}">
        <p14:creationId xmlns:p14="http://schemas.microsoft.com/office/powerpoint/2010/main" val="10915044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216" y="4585660"/>
            <a:ext cx="1593314" cy="429175"/>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795">
              <a:lnSpc>
                <a:spcPct val="90000"/>
              </a:lnSpc>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103" y="1876588"/>
            <a:ext cx="1617845" cy="464250"/>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7795">
              <a:lnSpc>
                <a:spcPct val="90000"/>
              </a:lnSpc>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a:t>
            </a:r>
            <a:r>
              <a:rPr lang="en-US" dirty="0"/>
              <a:t>J</a:t>
            </a:r>
            <a:r>
              <a:rPr lang="en-US" dirty="0" smtClean="0"/>
              <a:t>ourney</a:t>
            </a:r>
            <a:endParaRPr lang="en-US" dirty="0"/>
          </a:p>
        </p:txBody>
      </p:sp>
      <p:sp>
        <p:nvSpPr>
          <p:cNvPr id="3" name="Rectangle 2"/>
          <p:cNvSpPr/>
          <p:nvPr/>
        </p:nvSpPr>
        <p:spPr bwMode="auto">
          <a:xfrm>
            <a:off x="9346937" y="3415585"/>
            <a:ext cx="2844201" cy="182748"/>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6164" y="3396239"/>
            <a:ext cx="2681880" cy="2102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676" y="3396241"/>
            <a:ext cx="4964054" cy="20592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76" y="1539427"/>
            <a:ext cx="1231518" cy="29246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8689" y="5257747"/>
            <a:ext cx="1285925" cy="29878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217" y="3396241"/>
            <a:ext cx="2376893" cy="19265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2591" y="1684239"/>
            <a:ext cx="1227661" cy="73992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17" y="4100242"/>
            <a:ext cx="558994" cy="414139"/>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867" y="2427650"/>
            <a:ext cx="5592358" cy="162"/>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825" y="4519368"/>
            <a:ext cx="4209133" cy="1134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736" y="5445667"/>
            <a:ext cx="3334479"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70149" y="4614596"/>
            <a:ext cx="3361787"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109" y="4180937"/>
            <a:ext cx="1755738" cy="99262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579" y="2937040"/>
            <a:ext cx="1900135"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5112" y="1782030"/>
            <a:ext cx="1755738"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446" y="5458080"/>
            <a:ext cx="3372076"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90235" y="1091901"/>
            <a:ext cx="1755738"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90236" y="1548285"/>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227" y="2427647"/>
            <a:ext cx="1278710" cy="88713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6937" y="3219834"/>
            <a:ext cx="2844201" cy="18989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6935" y="3604186"/>
            <a:ext cx="2844202" cy="19198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7812" y="3797354"/>
            <a:ext cx="2583326" cy="19198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528" y="3700178"/>
            <a:ext cx="854404" cy="39595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216" y="4096133"/>
            <a:ext cx="1266314" cy="342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998" y="4540910"/>
            <a:ext cx="1150827" cy="85260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0236" y="5257747"/>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50517" y="2236898"/>
            <a:ext cx="350777" cy="249847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5326" y="2302441"/>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5326" y="3380035"/>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554" y="4394460"/>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1878" y="3334531"/>
            <a:ext cx="350777" cy="95747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95">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686" y="3380035"/>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5912" y="3981236"/>
            <a:ext cx="261161" cy="26116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079" y="2785710"/>
            <a:ext cx="2181591" cy="697182"/>
          </a:xfrm>
          <a:prstGeom prst="rect">
            <a:avLst/>
          </a:prstGeom>
          <a:noFill/>
        </p:spPr>
        <p:txBody>
          <a:bodyPr wrap="square" lIns="248660" tIns="198928" rIns="248660" bIns="198928"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112" y="3882721"/>
            <a:ext cx="2188233" cy="183211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62707" y="2796569"/>
            <a:ext cx="2087623" cy="1807595"/>
            <a:chOff x="9949686" y="3917289"/>
            <a:chExt cx="2702585" cy="2340067"/>
          </a:xfrm>
        </p:grpSpPr>
        <p:grpSp>
          <p:nvGrpSpPr>
            <p:cNvPr id="39" name="Group 31"/>
            <p:cNvGrpSpPr/>
            <p:nvPr/>
          </p:nvGrpSpPr>
          <p:grpSpPr>
            <a:xfrm>
              <a:off x="9949686" y="3917289"/>
              <a:ext cx="2702585" cy="2340067"/>
              <a:chOff x="7058913"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58913" y="2488390"/>
                <a:ext cx="2026939" cy="287402"/>
              </a:xfrm>
              <a:prstGeom prst="rect">
                <a:avLst/>
              </a:prstGeom>
              <a:noFill/>
            </p:spPr>
            <p:txBody>
              <a:bodyPr wrap="square" lIns="0" tIns="0" rIns="0" bIns="0" rtlCol="0">
                <a:spAutoFit/>
              </a:bodyPr>
              <a:lstStyle/>
              <a:p>
                <a:pPr algn="ctr">
                  <a:lnSpc>
                    <a:spcPct val="90000"/>
                  </a:lnSpc>
                </a:pPr>
                <a:r>
                  <a:rPr lang="en-US" sz="2137" dirty="0">
                    <a:latin typeface="+mj-lt"/>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0978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734" y="5556533"/>
            <a:ext cx="304806" cy="30480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936" y="2433019"/>
            <a:ext cx="1404735" cy="55929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795">
              <a:lnSpc>
                <a:spcPct val="90000"/>
              </a:lnSpc>
            </a:pPr>
            <a:r>
              <a:rPr lang="en-US" sz="1467" dirty="0">
                <a:solidFill>
                  <a:schemeClr val="tx1"/>
                </a:solidFill>
                <a:ea typeface="Segoe UI" pitchFamily="34" charset="0"/>
                <a:cs typeface="Segoe UI" pitchFamily="34" charset="0"/>
              </a:rPr>
              <a:t>Converged</a:t>
            </a:r>
          </a:p>
          <a:p>
            <a:pPr algn="r" defTabSz="1267795">
              <a:lnSpc>
                <a:spcPct val="90000"/>
              </a:lnSpc>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344" y="3776554"/>
            <a:ext cx="1404735" cy="429175"/>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795">
              <a:lnSpc>
                <a:spcPct val="90000"/>
              </a:lnSpc>
            </a:pPr>
            <a:r>
              <a:rPr lang="en-US" sz="1467" dirty="0">
                <a:solidFill>
                  <a:schemeClr val="tx1"/>
                </a:solidFill>
                <a:ea typeface="Segoe UI" pitchFamily="34" charset="0"/>
                <a:cs typeface="Segoe UI" pitchFamily="34" charset="0"/>
              </a:rPr>
              <a:t>Converged</a:t>
            </a:r>
          </a:p>
          <a:p>
            <a:pPr algn="r" defTabSz="1267795">
              <a:lnSpc>
                <a:spcPct val="90000"/>
              </a:lnSpc>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182635678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05569324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55541" y="2266660"/>
            <a:ext cx="6125571" cy="3286891"/>
          </a:xfrm>
        </p:spPr>
        <p:txBody>
          <a:bodyPr/>
          <a:lstStyle/>
          <a:p>
            <a:r>
              <a:rPr lang="en-US" sz="3137" dirty="0"/>
              <a:t>Unified </a:t>
            </a:r>
            <a:r>
              <a:rPr lang="en-US" sz="3137" dirty="0"/>
              <a:t>D</a:t>
            </a:r>
            <a:r>
              <a:rPr lang="en-US" sz="3137" dirty="0"/>
              <a:t>eveloper Platform</a:t>
            </a:r>
          </a:p>
          <a:p>
            <a:endParaRPr lang="en-US" sz="3137" dirty="0"/>
          </a:p>
          <a:p>
            <a:r>
              <a:rPr lang="en-US" sz="3137" dirty="0"/>
              <a:t>Single Application Package </a:t>
            </a:r>
          </a:p>
          <a:p>
            <a:endParaRPr lang="en-US" sz="3137" dirty="0"/>
          </a:p>
          <a:p>
            <a:r>
              <a:rPr lang="en-US" sz="3137" dirty="0"/>
              <a:t>Adaptive Code</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endParaRPr lang="en-US" sz="1372" dirty="0">
                  <a:solidFill>
                    <a:srgbClr val="FFFFFF"/>
                  </a:solidFill>
                  <a:cs typeface="Segoe UI" panose="020B0502040204020203" pitchFamily="34" charset="0"/>
                </a:endParaRP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endParaRPr lang="en-US" sz="1372" dirty="0">
                  <a:solidFill>
                    <a:srgbClr val="FFFFFF"/>
                  </a:solidFill>
                  <a:cs typeface="Segoe UI" panose="020B0502040204020203" pitchFamily="34" charset="0"/>
                </a:endParaRP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endParaRPr lang="en-US" sz="1372" dirty="0">
                  <a:solidFill>
                    <a:srgbClr val="FFFFFF"/>
                  </a:solidFill>
                  <a:cs typeface="Segoe UI" panose="020B0502040204020203" pitchFamily="34" charset="0"/>
                </a:endParaRP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endParaRPr lang="en-US" sz="1372" dirty="0">
                  <a:solidFill>
                    <a:srgbClr val="FFFFFF"/>
                  </a:solidFill>
                  <a:cs typeface="Segoe UI" panose="020B0502040204020203" pitchFamily="34" charset="0"/>
                </a:endParaRP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endParaRPr lang="en-US" sz="1372" dirty="0">
                  <a:solidFill>
                    <a:srgbClr val="FFFFFF"/>
                  </a:solidFill>
                  <a:cs typeface="Segoe UI" panose="020B0502040204020203" pitchFamily="34" charset="0"/>
                </a:endParaRP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endParaRPr lang="en-US" sz="1372" dirty="0">
                  <a:solidFill>
                    <a:srgbClr val="FFFFFF"/>
                  </a:solidFill>
                  <a:cs typeface="Segoe UI" panose="020B0502040204020203" pitchFamily="34" charset="0"/>
                </a:endParaRP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2662776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64757" y="202383"/>
            <a:ext cx="11422819" cy="962690"/>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78706"/>
            <a:r>
              <a:rPr lang="en-US" sz="3921" dirty="0">
                <a:gradFill>
                  <a:gsLst>
                    <a:gs pos="0">
                      <a:srgbClr val="0078D7"/>
                    </a:gs>
                    <a:gs pos="100000">
                      <a:srgbClr val="0078D7"/>
                    </a:gs>
                  </a:gsLst>
                  <a:lin ang="5400000" scaled="1"/>
                </a:gradFill>
              </a:rPr>
              <a:t>Universal Windows Platform</a:t>
            </a:r>
            <a:endParaRPr lang="en-US" sz="3921" dirty="0">
              <a:gradFill>
                <a:gsLst>
                  <a:gs pos="0">
                    <a:srgbClr val="00188F"/>
                  </a:gs>
                  <a:gs pos="100000">
                    <a:srgbClr val="00188F"/>
                  </a:gs>
                </a:gsLst>
                <a:lin ang="5400000" scaled="1"/>
              </a:gradFill>
            </a:endParaRPr>
          </a:p>
        </p:txBody>
      </p:sp>
      <p:sp>
        <p:nvSpPr>
          <p:cNvPr id="68" name="Rectangle 67"/>
          <p:cNvSpPr/>
          <p:nvPr/>
        </p:nvSpPr>
        <p:spPr>
          <a:xfrm>
            <a:off x="295090" y="760205"/>
            <a:ext cx="9189312" cy="367425"/>
          </a:xfrm>
          <a:prstGeom prst="rect">
            <a:avLst/>
          </a:prstGeom>
        </p:spPr>
        <p:txBody>
          <a:bodyPr wrap="square">
            <a:spAutoFit/>
          </a:bodyPr>
          <a:lstStyle/>
          <a:p>
            <a:pPr defTabSz="896354"/>
            <a:r>
              <a:rPr lang="en-US" sz="1765" dirty="0">
                <a:solidFill>
                  <a:srgbClr val="737373"/>
                </a:solidFill>
              </a:rPr>
              <a:t>Wherever your code was born, you can bring it to Windows</a:t>
            </a:r>
          </a:p>
        </p:txBody>
      </p:sp>
      <p:grpSp>
        <p:nvGrpSpPr>
          <p:cNvPr id="2" name="Group 1"/>
          <p:cNvGrpSpPr/>
          <p:nvPr/>
        </p:nvGrpSpPr>
        <p:grpSpPr>
          <a:xfrm>
            <a:off x="437825" y="1469825"/>
            <a:ext cx="11249752" cy="4700728"/>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54">
                    <a:lnSpc>
                      <a:spcPct val="90000"/>
                    </a:lnSpc>
                    <a:spcBef>
                      <a:spcPts val="588"/>
                    </a:spcBef>
                  </a:pPr>
                  <a:endParaRPr lang="en-US" sz="1961"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4445" tIns="107555" rIns="134445" bIns="107555" rtlCol="0" anchor="ctr">
                  <a:spAutoFit/>
                </a:bodyPr>
                <a:lstStyle/>
                <a:p>
                  <a:pPr algn="ctr" defTabSz="896354">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Middleware Partners </a:t>
                </a:r>
                <a:r>
                  <a:rPr lang="en-US" sz="1176"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Game Engine Partners </a:t>
                </a:r>
                <a:r>
                  <a:rPr lang="en-US" sz="1176"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8 Apps</a:t>
                </a:r>
                <a:r>
                  <a:rPr lang="en-US" sz="784" dirty="0">
                    <a:solidFill>
                      <a:srgbClr val="FFFFFF"/>
                    </a:solidFill>
                    <a:latin typeface="Segoe UI Light"/>
                  </a:rPr>
                  <a:t> </a:t>
                </a:r>
                <a:r>
                  <a:rPr lang="en-US" sz="88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10 Apps</a:t>
                </a:r>
                <a:r>
                  <a:rPr lang="en-US" sz="784" dirty="0">
                    <a:solidFill>
                      <a:srgbClr val="FFFFFF"/>
                    </a:solidFill>
                    <a:latin typeface="Segoe UI Light"/>
                  </a:rPr>
                  <a:t> </a:t>
                </a:r>
                <a:r>
                  <a:rPr lang="en-US" sz="392" dirty="0">
                    <a:solidFill>
                      <a:srgbClr val="FFFFFF"/>
                    </a:solidFill>
                    <a:latin typeface="Segoe UI Light"/>
                  </a:rPr>
                  <a:t> </a:t>
                </a:r>
                <a:r>
                  <a:rPr lang="en-US" sz="88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Centennial </a:t>
                </a:r>
                <a:r>
                  <a:rPr lang="en-US" sz="1176" dirty="0">
                    <a:solidFill>
                      <a:srgbClr val="FFFFFF"/>
                    </a:solidFill>
                    <a:latin typeface="Segoe UI Light"/>
                  </a:rPr>
                  <a:t>(Classic Apps)</a:t>
                </a:r>
                <a:endParaRPr lang="en-US" sz="1176"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Microsoft Edge HTML Engine</a:t>
                </a:r>
                <a:endParaRPr lang="en-US" sz="1176"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Cordova Tooling</a:t>
                </a:r>
                <a:r>
                  <a:rPr lang="en-US" sz="1176"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Hosted Web Apps </a:t>
                </a:r>
                <a:r>
                  <a:rPr lang="en-US" sz="1176" dirty="0">
                    <a:solidFill>
                      <a:srgbClr val="FFFFFF"/>
                    </a:solidFill>
                    <a:latin typeface="Segoe UI Light"/>
                  </a:rPr>
                  <a:t>(HTML/JS</a:t>
                </a:r>
                <a:r>
                  <a:rPr lang="en-US" sz="1176"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Astoria </a:t>
                </a:r>
                <a:r>
                  <a:rPr lang="en-US" sz="1057" dirty="0">
                    <a:solidFill>
                      <a:srgbClr val="FFFFFF"/>
                    </a:solidFill>
                    <a:latin typeface="Segoe UI Light"/>
                  </a:rPr>
                  <a:t>(Java/C++)</a:t>
                </a:r>
                <a:endParaRPr lang="en-US" sz="1176"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t>
                </a:r>
                <a:r>
                  <a:rPr lang="en-US" sz="1176" dirty="0" err="1">
                    <a:solidFill>
                      <a:srgbClr val="FFFFFF"/>
                    </a:solidFill>
                    <a:latin typeface="Segoe Pro Semibold" panose="020B0702040504020203" pitchFamily="34" charset="0"/>
                  </a:rPr>
                  <a:t>Islandwood</a:t>
                </a:r>
                <a:r>
                  <a:rPr lang="en-US" sz="1176" dirty="0">
                    <a:solidFill>
                      <a:srgbClr val="FFFFFF"/>
                    </a:solidFill>
                    <a:latin typeface="Segoe Pro Semibold" panose="020B0702040504020203" pitchFamily="34" charset="0"/>
                  </a:rPr>
                  <a:t> </a:t>
                </a:r>
                <a:r>
                  <a:rPr lang="en-US" sz="1057" dirty="0">
                    <a:solidFill>
                      <a:srgbClr val="FFFFFF"/>
                    </a:solidFill>
                    <a:latin typeface="Segoe UI Light"/>
                  </a:rPr>
                  <a:t>(Objective C/C++)</a:t>
                </a:r>
              </a:p>
            </p:txBody>
          </p:sp>
        </p:grpSp>
      </p:grpSp>
    </p:spTree>
    <p:extLst>
      <p:ext uri="{BB962C8B-B14F-4D97-AF65-F5344CB8AC3E}">
        <p14:creationId xmlns:p14="http://schemas.microsoft.com/office/powerpoint/2010/main" val="118341019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Text Placeholder 2"/>
          <p:cNvSpPr>
            <a:spLocks noGrp="1"/>
          </p:cNvSpPr>
          <p:nvPr>
            <p:ph type="body" sz="quarter" idx="15"/>
          </p:nvPr>
        </p:nvSpPr>
        <p:spPr/>
        <p:txBody>
          <a:bodyPr/>
          <a:lstStyle/>
          <a:p>
            <a:r>
              <a:rPr lang="en-US" dirty="0" smtClean="0"/>
              <a:t>Building apps for the Universal Windows Platform (UWP)</a:t>
            </a:r>
            <a:endParaRPr lang="en-US" dirty="0"/>
          </a:p>
        </p:txBody>
      </p:sp>
    </p:spTree>
    <p:extLst>
      <p:ext uri="{BB962C8B-B14F-4D97-AF65-F5344CB8AC3E}">
        <p14:creationId xmlns:p14="http://schemas.microsoft.com/office/powerpoint/2010/main" val="334932295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Acquiring Windows 10</a:t>
            </a:r>
            <a:br>
              <a:rPr lang="en-US" dirty="0" smtClean="0"/>
            </a:br>
            <a:r>
              <a:rPr lang="en-US" dirty="0" smtClean="0"/>
              <a:t>Tools/SDKs/Emulators</a:t>
            </a:r>
            <a:endParaRPr lang="en-US" dirty="0"/>
          </a:p>
        </p:txBody>
      </p:sp>
      <p:sp>
        <p:nvSpPr>
          <p:cNvPr id="7" name="Content Placeholder 3"/>
          <p:cNvSpPr>
            <a:spLocks noGrp="1"/>
          </p:cNvSpPr>
          <p:nvPr>
            <p:ph type="body" sz="quarter" idx="11"/>
          </p:nvPr>
        </p:nvSpPr>
        <p:spPr>
          <a:xfrm>
            <a:off x="306591" y="3279597"/>
            <a:ext cx="6984642" cy="896425"/>
          </a:xfrm>
        </p:spPr>
        <p:txBody>
          <a:bodyPr/>
          <a:lstStyle/>
          <a:p>
            <a:pPr algn="just"/>
            <a:r>
              <a:rPr lang="en-US" dirty="0">
                <a:latin typeface="+mj-lt"/>
              </a:rPr>
              <a:t>Select </a:t>
            </a:r>
            <a:r>
              <a:rPr lang="en-US" dirty="0" smtClean="0">
                <a:latin typeface="+mj-lt"/>
              </a:rPr>
              <a:t>“</a:t>
            </a:r>
            <a:r>
              <a:rPr lang="en-US" b="1" i="1" dirty="0" smtClean="0">
                <a:latin typeface="+mj-lt"/>
              </a:rPr>
              <a:t>Universal </a:t>
            </a:r>
            <a:r>
              <a:rPr lang="en-US" b="1" i="1" dirty="0">
                <a:latin typeface="+mj-lt"/>
              </a:rPr>
              <a:t>Windows App Development </a:t>
            </a:r>
            <a:r>
              <a:rPr lang="en-US" b="1" i="1" dirty="0" smtClean="0">
                <a:latin typeface="+mj-lt"/>
              </a:rPr>
              <a:t>Tools”</a:t>
            </a:r>
            <a:r>
              <a:rPr lang="en-US" dirty="0" smtClean="0">
                <a:latin typeface="+mj-lt"/>
              </a:rPr>
              <a:t> </a:t>
            </a:r>
            <a:r>
              <a:rPr lang="en-US" dirty="0">
                <a:latin typeface="+mj-lt"/>
              </a:rPr>
              <a:t>using </a:t>
            </a:r>
            <a:r>
              <a:rPr lang="en-US" b="1" dirty="0">
                <a:latin typeface="+mj-lt"/>
              </a:rPr>
              <a:t>Custom </a:t>
            </a:r>
            <a:r>
              <a:rPr lang="en-US" dirty="0">
                <a:latin typeface="+mj-lt"/>
              </a:rPr>
              <a:t>setup option</a:t>
            </a:r>
          </a:p>
        </p:txBody>
      </p:sp>
      <p:pic>
        <p:nvPicPr>
          <p:cNvPr id="5" name="Picture 4"/>
          <p:cNvPicPr>
            <a:picLocks noChangeAspect="1"/>
          </p:cNvPicPr>
          <p:nvPr/>
        </p:nvPicPr>
        <p:blipFill>
          <a:blip r:embed="rId3"/>
          <a:stretch>
            <a:fillRect/>
          </a:stretch>
        </p:blipFill>
        <p:spPr>
          <a:xfrm>
            <a:off x="7590041" y="665024"/>
            <a:ext cx="4108614" cy="5752059"/>
          </a:xfrm>
          <a:prstGeom prst="rect">
            <a:avLst/>
          </a:prstGeom>
        </p:spPr>
      </p:pic>
      <p:sp>
        <p:nvSpPr>
          <p:cNvPr id="4" name="Rectangle 3"/>
          <p:cNvSpPr/>
          <p:nvPr/>
        </p:nvSpPr>
        <p:spPr bwMode="auto">
          <a:xfrm>
            <a:off x="7664743" y="3852551"/>
            <a:ext cx="3884508" cy="672319"/>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ea typeface="Segoe UI" pitchFamily="34" charset="0"/>
              <a:cs typeface="Segoe UI" pitchFamily="34" charset="0"/>
            </a:endParaRPr>
          </a:p>
        </p:txBody>
      </p:sp>
    </p:spTree>
    <p:extLst>
      <p:ext uri="{BB962C8B-B14F-4D97-AF65-F5344CB8AC3E}">
        <p14:creationId xmlns:p14="http://schemas.microsoft.com/office/powerpoint/2010/main" val="3337853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34" y="289957"/>
            <a:ext cx="11877629" cy="800901"/>
          </a:xfrm>
        </p:spPr>
        <p:txBody>
          <a:bodyPr/>
          <a:lstStyle/>
          <a:p>
            <a:r>
              <a:rPr lang="en-US" sz="4313" dirty="0"/>
              <a:t>Supported OS for Universal Windows development</a:t>
            </a:r>
            <a:endParaRPr lang="en-US" sz="4313" dirty="0"/>
          </a:p>
        </p:txBody>
      </p:sp>
      <p:sp>
        <p:nvSpPr>
          <p:cNvPr id="2" name="Text Placeholder 1"/>
          <p:cNvSpPr>
            <a:spLocks noGrp="1"/>
          </p:cNvSpPr>
          <p:nvPr>
            <p:ph type="body" sz="quarter" idx="10"/>
          </p:nvPr>
        </p:nvSpPr>
        <p:spPr>
          <a:xfrm>
            <a:off x="1042326" y="2123898"/>
            <a:ext cx="1888932" cy="483379"/>
          </a:xfrm>
        </p:spPr>
        <p:txBody>
          <a:bodyPr/>
          <a:lstStyle/>
          <a:p>
            <a:pPr algn="ctr"/>
            <a:r>
              <a:rPr lang="en-US" sz="2353" b="1" dirty="0">
                <a:solidFill>
                  <a:schemeClr val="tx1"/>
                </a:solidFill>
              </a:rPr>
              <a:t>Windows 10</a:t>
            </a:r>
            <a:endParaRPr lang="en-US" sz="2353" b="1" dirty="0">
              <a:solidFill>
                <a:schemeClr val="tx1"/>
              </a:solidFill>
            </a:endParaRPr>
          </a:p>
        </p:txBody>
      </p:sp>
      <p:sp>
        <p:nvSpPr>
          <p:cNvPr id="13" name="Freeform 12"/>
          <p:cNvSpPr/>
          <p:nvPr/>
        </p:nvSpPr>
        <p:spPr>
          <a:xfrm rot="16200000">
            <a:off x="564387" y="2550603"/>
            <a:ext cx="2844810" cy="3136298"/>
          </a:xfrm>
          <a:custGeom>
            <a:avLst/>
            <a:gdLst>
              <a:gd name="connsiteX0" fmla="*/ 0 w 3037680"/>
              <a:gd name="connsiteY0" fmla="*/ 151884 h 3645216"/>
              <a:gd name="connsiteX1" fmla="*/ 151884 w 3037680"/>
              <a:gd name="connsiteY1" fmla="*/ 0 h 3645216"/>
              <a:gd name="connsiteX2" fmla="*/ 2885796 w 3037680"/>
              <a:gd name="connsiteY2" fmla="*/ 0 h 3645216"/>
              <a:gd name="connsiteX3" fmla="*/ 3037680 w 3037680"/>
              <a:gd name="connsiteY3" fmla="*/ 151884 h 3645216"/>
              <a:gd name="connsiteX4" fmla="*/ 3037680 w 3037680"/>
              <a:gd name="connsiteY4" fmla="*/ 3493332 h 3645216"/>
              <a:gd name="connsiteX5" fmla="*/ 2885796 w 3037680"/>
              <a:gd name="connsiteY5" fmla="*/ 3645216 h 3645216"/>
              <a:gd name="connsiteX6" fmla="*/ 151884 w 3037680"/>
              <a:gd name="connsiteY6" fmla="*/ 3645216 h 3645216"/>
              <a:gd name="connsiteX7" fmla="*/ 0 w 3037680"/>
              <a:gd name="connsiteY7" fmla="*/ 3493332 h 3645216"/>
              <a:gd name="connsiteX8" fmla="*/ 0 w 3037680"/>
              <a:gd name="connsiteY8" fmla="*/ 151884 h 36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7680" h="3645216">
                <a:moveTo>
                  <a:pt x="2911110" y="1"/>
                </a:moveTo>
                <a:cubicBezTo>
                  <a:pt x="2981012" y="1"/>
                  <a:pt x="3037680" y="81602"/>
                  <a:pt x="3037680" y="182261"/>
                </a:cubicBezTo>
                <a:lnTo>
                  <a:pt x="3037680" y="3462955"/>
                </a:lnTo>
                <a:cubicBezTo>
                  <a:pt x="3037680" y="3563614"/>
                  <a:pt x="2981012" y="3645215"/>
                  <a:pt x="2911110" y="3645215"/>
                </a:cubicBezTo>
                <a:lnTo>
                  <a:pt x="126570" y="3645215"/>
                </a:lnTo>
                <a:cubicBezTo>
                  <a:pt x="56668" y="3645215"/>
                  <a:pt x="0" y="3563614"/>
                  <a:pt x="0" y="3462955"/>
                </a:cubicBezTo>
                <a:lnTo>
                  <a:pt x="0" y="182261"/>
                </a:lnTo>
                <a:cubicBezTo>
                  <a:pt x="0" y="81602"/>
                  <a:pt x="56668" y="1"/>
                  <a:pt x="126570" y="1"/>
                </a:cubicBezTo>
                <a:lnTo>
                  <a:pt x="2911110" y="1"/>
                </a:lnTo>
                <a:close/>
              </a:path>
            </a:pathLst>
          </a:cu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240" tIns="107572" rIns="139445" bIns="2382371" numCol="1" spcCol="1270" anchor="t" anchorCtr="0">
            <a:noAutofit/>
          </a:bodyPr>
          <a:lstStyle/>
          <a:p>
            <a:pPr algn="r" defTabSz="1394379">
              <a:lnSpc>
                <a:spcPct val="90000"/>
              </a:lnSpc>
              <a:spcBef>
                <a:spcPct val="0"/>
              </a:spcBef>
              <a:spcAft>
                <a:spcPct val="35000"/>
              </a:spcAft>
            </a:pPr>
            <a:endParaRPr lang="en-US" sz="3137" dirty="0">
              <a:solidFill>
                <a:srgbClr val="FFFFFF"/>
              </a:solidFill>
            </a:endParaRPr>
          </a:p>
        </p:txBody>
      </p:sp>
      <p:sp>
        <p:nvSpPr>
          <p:cNvPr id="15" name="Freeform 14"/>
          <p:cNvSpPr/>
          <p:nvPr/>
        </p:nvSpPr>
        <p:spPr>
          <a:xfrm rot="16200000">
            <a:off x="4608291" y="2521649"/>
            <a:ext cx="2844810" cy="3194207"/>
          </a:xfrm>
          <a:custGeom>
            <a:avLst/>
            <a:gdLst>
              <a:gd name="connsiteX0" fmla="*/ 0 w 3037680"/>
              <a:gd name="connsiteY0" fmla="*/ 151884 h 3645216"/>
              <a:gd name="connsiteX1" fmla="*/ 151884 w 3037680"/>
              <a:gd name="connsiteY1" fmla="*/ 0 h 3645216"/>
              <a:gd name="connsiteX2" fmla="*/ 2885796 w 3037680"/>
              <a:gd name="connsiteY2" fmla="*/ 0 h 3645216"/>
              <a:gd name="connsiteX3" fmla="*/ 3037680 w 3037680"/>
              <a:gd name="connsiteY3" fmla="*/ 151884 h 3645216"/>
              <a:gd name="connsiteX4" fmla="*/ 3037680 w 3037680"/>
              <a:gd name="connsiteY4" fmla="*/ 3493332 h 3645216"/>
              <a:gd name="connsiteX5" fmla="*/ 2885796 w 3037680"/>
              <a:gd name="connsiteY5" fmla="*/ 3645216 h 3645216"/>
              <a:gd name="connsiteX6" fmla="*/ 151884 w 3037680"/>
              <a:gd name="connsiteY6" fmla="*/ 3645216 h 3645216"/>
              <a:gd name="connsiteX7" fmla="*/ 0 w 3037680"/>
              <a:gd name="connsiteY7" fmla="*/ 3493332 h 3645216"/>
              <a:gd name="connsiteX8" fmla="*/ 0 w 3037680"/>
              <a:gd name="connsiteY8" fmla="*/ 151884 h 36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7680" h="3645216">
                <a:moveTo>
                  <a:pt x="2911110" y="1"/>
                </a:moveTo>
                <a:cubicBezTo>
                  <a:pt x="2981012" y="1"/>
                  <a:pt x="3037680" y="81602"/>
                  <a:pt x="3037680" y="182261"/>
                </a:cubicBezTo>
                <a:lnTo>
                  <a:pt x="3037680" y="3462955"/>
                </a:lnTo>
                <a:cubicBezTo>
                  <a:pt x="3037680" y="3563614"/>
                  <a:pt x="2981012" y="3645215"/>
                  <a:pt x="2911110" y="3645215"/>
                </a:cubicBezTo>
                <a:lnTo>
                  <a:pt x="126570" y="3645215"/>
                </a:lnTo>
                <a:cubicBezTo>
                  <a:pt x="56668" y="3645215"/>
                  <a:pt x="0" y="3563614"/>
                  <a:pt x="0" y="3462955"/>
                </a:cubicBezTo>
                <a:lnTo>
                  <a:pt x="0" y="182261"/>
                </a:lnTo>
                <a:cubicBezTo>
                  <a:pt x="0" y="81602"/>
                  <a:pt x="56668" y="1"/>
                  <a:pt x="126570" y="1"/>
                </a:cubicBezTo>
                <a:lnTo>
                  <a:pt x="2911110" y="1"/>
                </a:lnTo>
                <a:close/>
              </a:path>
            </a:pathLst>
          </a:cu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241" tIns="107570" rIns="139443" bIns="2382373" numCol="1" spcCol="1270" anchor="t" anchorCtr="0">
            <a:noAutofit/>
          </a:bodyPr>
          <a:lstStyle/>
          <a:p>
            <a:pPr algn="r" defTabSz="1394379">
              <a:lnSpc>
                <a:spcPct val="90000"/>
              </a:lnSpc>
              <a:spcBef>
                <a:spcPct val="0"/>
              </a:spcBef>
              <a:spcAft>
                <a:spcPct val="35000"/>
              </a:spcAft>
            </a:pPr>
            <a:endParaRPr lang="en-US" sz="3137" dirty="0">
              <a:solidFill>
                <a:srgbClr val="FFFFFF"/>
              </a:solidFill>
            </a:endParaRPr>
          </a:p>
        </p:txBody>
      </p:sp>
      <p:sp>
        <p:nvSpPr>
          <p:cNvPr id="18" name="Freeform 17"/>
          <p:cNvSpPr/>
          <p:nvPr/>
        </p:nvSpPr>
        <p:spPr>
          <a:xfrm rot="16200000">
            <a:off x="8715308" y="2559001"/>
            <a:ext cx="2844809" cy="3119503"/>
          </a:xfrm>
          <a:custGeom>
            <a:avLst/>
            <a:gdLst>
              <a:gd name="connsiteX0" fmla="*/ 0 w 3037680"/>
              <a:gd name="connsiteY0" fmla="*/ 151884 h 3645216"/>
              <a:gd name="connsiteX1" fmla="*/ 151884 w 3037680"/>
              <a:gd name="connsiteY1" fmla="*/ 0 h 3645216"/>
              <a:gd name="connsiteX2" fmla="*/ 2885796 w 3037680"/>
              <a:gd name="connsiteY2" fmla="*/ 0 h 3645216"/>
              <a:gd name="connsiteX3" fmla="*/ 3037680 w 3037680"/>
              <a:gd name="connsiteY3" fmla="*/ 151884 h 3645216"/>
              <a:gd name="connsiteX4" fmla="*/ 3037680 w 3037680"/>
              <a:gd name="connsiteY4" fmla="*/ 3493332 h 3645216"/>
              <a:gd name="connsiteX5" fmla="*/ 2885796 w 3037680"/>
              <a:gd name="connsiteY5" fmla="*/ 3645216 h 3645216"/>
              <a:gd name="connsiteX6" fmla="*/ 151884 w 3037680"/>
              <a:gd name="connsiteY6" fmla="*/ 3645216 h 3645216"/>
              <a:gd name="connsiteX7" fmla="*/ 0 w 3037680"/>
              <a:gd name="connsiteY7" fmla="*/ 3493332 h 3645216"/>
              <a:gd name="connsiteX8" fmla="*/ 0 w 3037680"/>
              <a:gd name="connsiteY8" fmla="*/ 151884 h 364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7680" h="3645216">
                <a:moveTo>
                  <a:pt x="2911110" y="1"/>
                </a:moveTo>
                <a:cubicBezTo>
                  <a:pt x="2981012" y="1"/>
                  <a:pt x="3037680" y="81602"/>
                  <a:pt x="3037680" y="182261"/>
                </a:cubicBezTo>
                <a:lnTo>
                  <a:pt x="3037680" y="3462955"/>
                </a:lnTo>
                <a:cubicBezTo>
                  <a:pt x="3037680" y="3563614"/>
                  <a:pt x="2981012" y="3645215"/>
                  <a:pt x="2911110" y="3645215"/>
                </a:cubicBezTo>
                <a:lnTo>
                  <a:pt x="126570" y="3645215"/>
                </a:lnTo>
                <a:cubicBezTo>
                  <a:pt x="56668" y="3645215"/>
                  <a:pt x="0" y="3563614"/>
                  <a:pt x="0" y="3462955"/>
                </a:cubicBezTo>
                <a:lnTo>
                  <a:pt x="0" y="182261"/>
                </a:lnTo>
                <a:cubicBezTo>
                  <a:pt x="0" y="81602"/>
                  <a:pt x="56668" y="1"/>
                  <a:pt x="126570" y="1"/>
                </a:cubicBezTo>
                <a:lnTo>
                  <a:pt x="2911110" y="1"/>
                </a:lnTo>
                <a:close/>
              </a:path>
            </a:pathLst>
          </a:cu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241" tIns="107570" rIns="139443" bIns="2382373" numCol="1" spcCol="1270" anchor="t" anchorCtr="0">
            <a:noAutofit/>
          </a:bodyPr>
          <a:lstStyle/>
          <a:p>
            <a:pPr algn="r" defTabSz="1394379">
              <a:lnSpc>
                <a:spcPct val="90000"/>
              </a:lnSpc>
              <a:spcBef>
                <a:spcPct val="0"/>
              </a:spcBef>
              <a:spcAft>
                <a:spcPct val="35000"/>
              </a:spcAft>
            </a:pPr>
            <a:endParaRPr lang="en-US" sz="3137" dirty="0">
              <a:solidFill>
                <a:srgbClr val="FFFFFF"/>
              </a:solidFill>
            </a:endParaRPr>
          </a:p>
        </p:txBody>
      </p:sp>
      <p:sp>
        <p:nvSpPr>
          <p:cNvPr id="21" name="Text Placeholder 1"/>
          <p:cNvSpPr>
            <a:spLocks noGrp="1"/>
          </p:cNvSpPr>
          <p:nvPr>
            <p:ph type="body" sz="quarter" idx="10"/>
          </p:nvPr>
        </p:nvSpPr>
        <p:spPr>
          <a:xfrm>
            <a:off x="4069059" y="2111164"/>
            <a:ext cx="3921329" cy="483379"/>
          </a:xfrm>
        </p:spPr>
        <p:txBody>
          <a:bodyPr/>
          <a:lstStyle/>
          <a:p>
            <a:pPr algn="ctr"/>
            <a:r>
              <a:rPr lang="en-US" sz="2353" b="1" dirty="0">
                <a:solidFill>
                  <a:schemeClr val="tx1"/>
                </a:solidFill>
              </a:rPr>
              <a:t>Windows Server 2012 R2</a:t>
            </a:r>
            <a:endParaRPr lang="en-US" sz="2353" b="1" dirty="0">
              <a:solidFill>
                <a:schemeClr val="tx1"/>
              </a:solidFill>
            </a:endParaRPr>
          </a:p>
        </p:txBody>
      </p:sp>
      <p:sp>
        <p:nvSpPr>
          <p:cNvPr id="22" name="Text Placeholder 1"/>
          <p:cNvSpPr>
            <a:spLocks noGrp="1"/>
          </p:cNvSpPr>
          <p:nvPr>
            <p:ph type="body" sz="quarter" idx="10"/>
          </p:nvPr>
        </p:nvSpPr>
        <p:spPr>
          <a:xfrm>
            <a:off x="9150208" y="2111164"/>
            <a:ext cx="1975007" cy="483379"/>
          </a:xfrm>
        </p:spPr>
        <p:txBody>
          <a:bodyPr/>
          <a:lstStyle/>
          <a:p>
            <a:pPr algn="ctr"/>
            <a:r>
              <a:rPr lang="en-US" sz="2353" b="1" dirty="0">
                <a:solidFill>
                  <a:schemeClr val="tx1"/>
                </a:solidFill>
              </a:rPr>
              <a:t>*Windows 7</a:t>
            </a:r>
            <a:endParaRPr lang="en-US" sz="2353" b="1" dirty="0">
              <a:solidFill>
                <a:schemeClr val="tx1"/>
              </a:solidFill>
            </a:endParaRPr>
          </a:p>
        </p:txBody>
      </p:sp>
      <p:sp>
        <p:nvSpPr>
          <p:cNvPr id="24" name="Text Placeholder 1"/>
          <p:cNvSpPr>
            <a:spLocks noGrp="1"/>
          </p:cNvSpPr>
          <p:nvPr>
            <p:ph type="body" sz="quarter" idx="10"/>
          </p:nvPr>
        </p:nvSpPr>
        <p:spPr>
          <a:xfrm>
            <a:off x="4959029" y="1651912"/>
            <a:ext cx="2141390" cy="483379"/>
          </a:xfrm>
        </p:spPr>
        <p:txBody>
          <a:bodyPr/>
          <a:lstStyle/>
          <a:p>
            <a:pPr algn="ctr"/>
            <a:r>
              <a:rPr lang="en-US" sz="2353" b="1" dirty="0">
                <a:solidFill>
                  <a:schemeClr val="tx1"/>
                </a:solidFill>
              </a:rPr>
              <a:t>Windows 8.1</a:t>
            </a:r>
            <a:endParaRPr lang="en-US" sz="2353" b="1" dirty="0">
              <a:solidFill>
                <a:schemeClr val="tx1"/>
              </a:solidFill>
            </a:endParaRPr>
          </a:p>
        </p:txBody>
      </p:sp>
      <p:sp>
        <p:nvSpPr>
          <p:cNvPr id="25" name="TextBox 24"/>
          <p:cNvSpPr txBox="1"/>
          <p:nvPr/>
        </p:nvSpPr>
        <p:spPr>
          <a:xfrm>
            <a:off x="375039" y="2777183"/>
            <a:ext cx="3223506" cy="2658209"/>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anose="020B0604020202020204" pitchFamily="34" charset="0"/>
              <a:buChar char="•"/>
            </a:pPr>
            <a:r>
              <a:rPr lang="en-US" sz="1372" dirty="0">
                <a:solidFill>
                  <a:srgbClr val="FFFFFF"/>
                </a:solidFill>
              </a:rPr>
              <a:t>Best developer experience for building Universal Windows apps</a:t>
            </a:r>
          </a:p>
          <a:p>
            <a:pPr>
              <a:lnSpc>
                <a:spcPct val="90000"/>
              </a:lnSpc>
              <a:spcAft>
                <a:spcPts val="588"/>
              </a:spcAft>
            </a:pPr>
            <a:endParaRPr lang="en-US" sz="1372" dirty="0">
              <a:solidFill>
                <a:srgbClr val="FFFFFF"/>
              </a:solidFill>
            </a:endParaRPr>
          </a:p>
          <a:p>
            <a:pPr marL="280121" indent="-280121">
              <a:lnSpc>
                <a:spcPct val="90000"/>
              </a:lnSpc>
              <a:spcAft>
                <a:spcPts val="588"/>
              </a:spcAft>
              <a:buFont typeface="Arial" panose="020B0604020202020204" pitchFamily="34" charset="0"/>
              <a:buChar char="•"/>
            </a:pPr>
            <a:r>
              <a:rPr lang="en-US" sz="1372" dirty="0">
                <a:solidFill>
                  <a:srgbClr val="FFFFFF"/>
                </a:solidFill>
              </a:rPr>
              <a:t>Deploy/Debug/Profile options:</a:t>
            </a:r>
          </a:p>
          <a:p>
            <a:pPr marL="737304" lvl="1" indent="-280121">
              <a:lnSpc>
                <a:spcPct val="90000"/>
              </a:lnSpc>
              <a:spcAft>
                <a:spcPts val="588"/>
              </a:spcAft>
              <a:buFont typeface="Arial" panose="020B0604020202020204" pitchFamily="34" charset="0"/>
              <a:buChar char="•"/>
            </a:pPr>
            <a:r>
              <a:rPr lang="en-US" sz="1176" dirty="0">
                <a:solidFill>
                  <a:srgbClr val="FFFFFF"/>
                </a:solidFill>
              </a:rPr>
              <a:t>Simulator</a:t>
            </a:r>
          </a:p>
          <a:p>
            <a:pPr marL="737304" lvl="1" indent="-280121">
              <a:lnSpc>
                <a:spcPct val="90000"/>
              </a:lnSpc>
              <a:spcAft>
                <a:spcPts val="588"/>
              </a:spcAft>
              <a:buFont typeface="Arial" panose="020B0604020202020204" pitchFamily="34" charset="0"/>
              <a:buChar char="•"/>
            </a:pPr>
            <a:r>
              <a:rPr lang="en-US" sz="1176" dirty="0">
                <a:solidFill>
                  <a:srgbClr val="FFFFFF"/>
                </a:solidFill>
              </a:rPr>
              <a:t>Local Machine</a:t>
            </a:r>
          </a:p>
          <a:p>
            <a:pPr marL="737304" lvl="1" indent="-280121">
              <a:lnSpc>
                <a:spcPct val="90000"/>
              </a:lnSpc>
              <a:spcAft>
                <a:spcPts val="588"/>
              </a:spcAft>
              <a:buFont typeface="Arial" panose="020B0604020202020204" pitchFamily="34" charset="0"/>
              <a:buChar char="•"/>
            </a:pPr>
            <a:r>
              <a:rPr lang="en-US" sz="1176" dirty="0">
                <a:solidFill>
                  <a:srgbClr val="FFFFFF"/>
                </a:solidFill>
              </a:rPr>
              <a:t>Mobile Emulators</a:t>
            </a:r>
          </a:p>
          <a:p>
            <a:pPr marL="737304" lvl="1" indent="-280121">
              <a:lnSpc>
                <a:spcPct val="90000"/>
              </a:lnSpc>
              <a:spcAft>
                <a:spcPts val="588"/>
              </a:spcAft>
              <a:buFont typeface="Arial" panose="020B0604020202020204" pitchFamily="34" charset="0"/>
              <a:buChar char="•"/>
            </a:pPr>
            <a:r>
              <a:rPr lang="en-US" sz="1176" dirty="0">
                <a:solidFill>
                  <a:srgbClr val="FFFFFF"/>
                </a:solidFill>
              </a:rPr>
              <a:t>Remote Machine</a:t>
            </a:r>
          </a:p>
          <a:p>
            <a:pPr marL="737304" lvl="1" indent="-280121">
              <a:lnSpc>
                <a:spcPct val="90000"/>
              </a:lnSpc>
              <a:spcAft>
                <a:spcPts val="588"/>
              </a:spcAft>
              <a:buFont typeface="Arial" panose="020B0604020202020204" pitchFamily="34" charset="0"/>
              <a:buChar char="•"/>
            </a:pPr>
            <a:r>
              <a:rPr lang="en-US" sz="1176" dirty="0">
                <a:solidFill>
                  <a:srgbClr val="FFFFFF"/>
                </a:solidFill>
              </a:rPr>
              <a:t>Device</a:t>
            </a:r>
          </a:p>
          <a:p>
            <a:pPr marL="280121" indent="-280121">
              <a:lnSpc>
                <a:spcPct val="90000"/>
              </a:lnSpc>
              <a:spcAft>
                <a:spcPts val="588"/>
              </a:spcAft>
              <a:buFont typeface="Arial" panose="020B0604020202020204" pitchFamily="34" charset="0"/>
              <a:buChar char="•"/>
            </a:pPr>
            <a:r>
              <a:rPr lang="en-US" sz="1372" dirty="0">
                <a:solidFill>
                  <a:srgbClr val="FFFFFF"/>
                </a:solidFill>
              </a:rPr>
              <a:t>XAML Designer/Intellisense</a:t>
            </a:r>
          </a:p>
        </p:txBody>
      </p:sp>
      <p:sp>
        <p:nvSpPr>
          <p:cNvPr id="29" name="TextBox 28"/>
          <p:cNvSpPr txBox="1"/>
          <p:nvPr/>
        </p:nvSpPr>
        <p:spPr>
          <a:xfrm>
            <a:off x="8710573" y="2777183"/>
            <a:ext cx="3047730" cy="2208636"/>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FF"/>
                </a:solidFill>
              </a:rPr>
              <a:t>All other features work at parity with Windows 10, except:</a:t>
            </a:r>
          </a:p>
          <a:p>
            <a:pPr marL="280121" indent="-280121">
              <a:lnSpc>
                <a:spcPct val="90000"/>
              </a:lnSpc>
              <a:spcAft>
                <a:spcPts val="588"/>
              </a:spcAft>
              <a:buFont typeface="Arial" panose="020B0604020202020204" pitchFamily="34" charset="0"/>
              <a:buChar char="•"/>
            </a:pPr>
            <a:endParaRPr lang="en-US" sz="1372" dirty="0">
              <a:solidFill>
                <a:srgbClr val="FFFFFF"/>
              </a:solidFill>
            </a:endParaRPr>
          </a:p>
          <a:p>
            <a:pPr marL="280121" indent="-280121">
              <a:lnSpc>
                <a:spcPct val="90000"/>
              </a:lnSpc>
              <a:spcAft>
                <a:spcPts val="588"/>
              </a:spcAft>
              <a:buFont typeface="Arial" panose="020B0604020202020204" pitchFamily="34" charset="0"/>
              <a:buChar char="•"/>
            </a:pPr>
            <a:r>
              <a:rPr lang="en-US" sz="1372" dirty="0">
                <a:solidFill>
                  <a:srgbClr val="FFFFFF"/>
                </a:solidFill>
              </a:rPr>
              <a:t>Deploy/Debug/Profile options:</a:t>
            </a:r>
          </a:p>
          <a:p>
            <a:pPr marL="737304" lvl="1" indent="-280121">
              <a:lnSpc>
                <a:spcPct val="90000"/>
              </a:lnSpc>
              <a:spcAft>
                <a:spcPts val="588"/>
              </a:spcAft>
              <a:buFont typeface="Arial" panose="020B0604020202020204" pitchFamily="34" charset="0"/>
              <a:buChar char="•"/>
            </a:pPr>
            <a:r>
              <a:rPr lang="en-US" sz="1176" dirty="0">
                <a:solidFill>
                  <a:srgbClr val="FFFFFF"/>
                </a:solidFill>
              </a:rPr>
              <a:t>Remote Machine</a:t>
            </a:r>
          </a:p>
          <a:p>
            <a:pPr marL="737304" lvl="1" indent="-280121">
              <a:lnSpc>
                <a:spcPct val="90000"/>
              </a:lnSpc>
              <a:spcAft>
                <a:spcPts val="588"/>
              </a:spcAft>
              <a:buFont typeface="Arial" panose="020B0604020202020204" pitchFamily="34" charset="0"/>
              <a:buChar char="•"/>
            </a:pPr>
            <a:r>
              <a:rPr lang="en-US" sz="1176" dirty="0">
                <a:solidFill>
                  <a:srgbClr val="FFFFFF"/>
                </a:solidFill>
              </a:rPr>
              <a:t>Device</a:t>
            </a:r>
          </a:p>
          <a:p>
            <a:pPr marL="280121" indent="-280121">
              <a:lnSpc>
                <a:spcPct val="90000"/>
              </a:lnSpc>
              <a:spcAft>
                <a:spcPts val="588"/>
              </a:spcAft>
              <a:buFont typeface="Arial" panose="020B0604020202020204" pitchFamily="34" charset="0"/>
              <a:buChar char="•"/>
            </a:pPr>
            <a:r>
              <a:rPr lang="en-US" sz="1372" dirty="0">
                <a:solidFill>
                  <a:srgbClr val="FFFFFF"/>
                </a:solidFill>
              </a:rPr>
              <a:t>XAML </a:t>
            </a:r>
            <a:r>
              <a:rPr lang="en-US" sz="1372" dirty="0" err="1">
                <a:solidFill>
                  <a:srgbClr val="FFFFFF"/>
                </a:solidFill>
              </a:rPr>
              <a:t>Intellisense</a:t>
            </a:r>
            <a:r>
              <a:rPr lang="en-US" sz="1372" dirty="0">
                <a:solidFill>
                  <a:srgbClr val="FFFFFF"/>
                </a:solidFill>
              </a:rPr>
              <a:t> only</a:t>
            </a:r>
          </a:p>
          <a:p>
            <a:pPr>
              <a:lnSpc>
                <a:spcPct val="90000"/>
              </a:lnSpc>
              <a:spcAft>
                <a:spcPts val="588"/>
              </a:spcAft>
            </a:pPr>
            <a:endParaRPr lang="en-US" sz="1372" dirty="0">
              <a:solidFill>
                <a:srgbClr val="FFFFFF"/>
              </a:solidFill>
            </a:endParaRPr>
          </a:p>
        </p:txBody>
      </p:sp>
      <p:sp>
        <p:nvSpPr>
          <p:cNvPr id="30" name="TextBox 29"/>
          <p:cNvSpPr txBox="1"/>
          <p:nvPr/>
        </p:nvSpPr>
        <p:spPr>
          <a:xfrm>
            <a:off x="4537704" y="2777184"/>
            <a:ext cx="3090093" cy="2712519"/>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FF"/>
                </a:solidFill>
              </a:rPr>
              <a:t>All other features work at parity with Windows </a:t>
            </a:r>
            <a:r>
              <a:rPr lang="en-US" sz="1372" dirty="0">
                <a:solidFill>
                  <a:srgbClr val="FFFFFF"/>
                </a:solidFill>
              </a:rPr>
              <a:t>10, except:</a:t>
            </a:r>
            <a:endParaRPr lang="en-US" sz="1372" dirty="0">
              <a:solidFill>
                <a:srgbClr val="FFFFFF"/>
              </a:solidFill>
            </a:endParaRPr>
          </a:p>
          <a:p>
            <a:pPr marL="280121" indent="-280121">
              <a:lnSpc>
                <a:spcPct val="90000"/>
              </a:lnSpc>
              <a:spcAft>
                <a:spcPts val="588"/>
              </a:spcAft>
              <a:buFont typeface="Arial" panose="020B0604020202020204" pitchFamily="34" charset="0"/>
              <a:buChar char="•"/>
            </a:pPr>
            <a:endParaRPr lang="en-US" sz="1372" dirty="0">
              <a:solidFill>
                <a:srgbClr val="FFFFFF"/>
              </a:solidFill>
            </a:endParaRPr>
          </a:p>
          <a:p>
            <a:pPr marL="280121" indent="-280121">
              <a:lnSpc>
                <a:spcPct val="90000"/>
              </a:lnSpc>
              <a:spcAft>
                <a:spcPts val="588"/>
              </a:spcAft>
              <a:buFont typeface="Arial" panose="020B0604020202020204" pitchFamily="34" charset="0"/>
              <a:buChar char="•"/>
            </a:pPr>
            <a:r>
              <a:rPr lang="en-US" sz="1372" dirty="0">
                <a:solidFill>
                  <a:srgbClr val="FFFFFF"/>
                </a:solidFill>
              </a:rPr>
              <a:t>Deploy/Debug/Profile options:</a:t>
            </a:r>
          </a:p>
          <a:p>
            <a:pPr marL="737304" lvl="1" indent="-280121">
              <a:lnSpc>
                <a:spcPct val="90000"/>
              </a:lnSpc>
              <a:spcAft>
                <a:spcPts val="588"/>
              </a:spcAft>
              <a:buFont typeface="Arial" panose="020B0604020202020204" pitchFamily="34" charset="0"/>
              <a:buChar char="•"/>
            </a:pPr>
            <a:r>
              <a:rPr lang="en-US" sz="1176" dirty="0">
                <a:solidFill>
                  <a:srgbClr val="FFFFFF"/>
                </a:solidFill>
              </a:rPr>
              <a:t>Mobile Emulators</a:t>
            </a:r>
          </a:p>
          <a:p>
            <a:pPr marL="737304" lvl="1" indent="-280121">
              <a:lnSpc>
                <a:spcPct val="90000"/>
              </a:lnSpc>
              <a:spcAft>
                <a:spcPts val="588"/>
              </a:spcAft>
              <a:buFont typeface="Arial" panose="020B0604020202020204" pitchFamily="34" charset="0"/>
              <a:buChar char="•"/>
            </a:pPr>
            <a:r>
              <a:rPr lang="en-US" sz="1176" dirty="0">
                <a:solidFill>
                  <a:srgbClr val="FFFFFF"/>
                </a:solidFill>
              </a:rPr>
              <a:t>Remote Machine</a:t>
            </a:r>
          </a:p>
          <a:p>
            <a:pPr marL="737304" lvl="1" indent="-280121">
              <a:lnSpc>
                <a:spcPct val="90000"/>
              </a:lnSpc>
              <a:spcAft>
                <a:spcPts val="588"/>
              </a:spcAft>
              <a:buFont typeface="Arial" panose="020B0604020202020204" pitchFamily="34" charset="0"/>
              <a:buChar char="•"/>
            </a:pPr>
            <a:r>
              <a:rPr lang="en-US" sz="1176" dirty="0">
                <a:solidFill>
                  <a:srgbClr val="FFFFFF"/>
                </a:solidFill>
              </a:rPr>
              <a:t>Device</a:t>
            </a:r>
          </a:p>
          <a:p>
            <a:pPr marL="280121" indent="-280121">
              <a:lnSpc>
                <a:spcPct val="90000"/>
              </a:lnSpc>
              <a:spcAft>
                <a:spcPts val="588"/>
              </a:spcAft>
              <a:buFont typeface="Arial" panose="020B0604020202020204" pitchFamily="34" charset="0"/>
              <a:buChar char="•"/>
            </a:pPr>
            <a:r>
              <a:rPr lang="en-US" sz="1372" dirty="0">
                <a:solidFill>
                  <a:srgbClr val="FFFFFF"/>
                </a:solidFill>
              </a:rPr>
              <a:t>XAML </a:t>
            </a:r>
            <a:r>
              <a:rPr lang="en-US" sz="1372" dirty="0" err="1">
                <a:solidFill>
                  <a:srgbClr val="FFFFFF"/>
                </a:solidFill>
              </a:rPr>
              <a:t>Intellisense</a:t>
            </a:r>
            <a:r>
              <a:rPr lang="en-US" sz="1372" dirty="0">
                <a:solidFill>
                  <a:srgbClr val="FFFFFF"/>
                </a:solidFill>
              </a:rPr>
              <a:t> only</a:t>
            </a:r>
          </a:p>
          <a:p>
            <a:pPr marL="280121" indent="-280121">
              <a:lnSpc>
                <a:spcPct val="90000"/>
              </a:lnSpc>
              <a:spcAft>
                <a:spcPts val="588"/>
              </a:spcAft>
              <a:buFont typeface="Arial" panose="020B0604020202020204" pitchFamily="34" charset="0"/>
              <a:buChar char="•"/>
            </a:pPr>
            <a:r>
              <a:rPr lang="en-US" sz="1372" dirty="0">
                <a:solidFill>
                  <a:srgbClr val="FFFFFF"/>
                </a:solidFill>
              </a:rPr>
              <a:t>No WACK (Server R2)</a:t>
            </a:r>
          </a:p>
          <a:p>
            <a:pPr>
              <a:lnSpc>
                <a:spcPct val="90000"/>
              </a:lnSpc>
              <a:spcAft>
                <a:spcPts val="588"/>
              </a:spcAft>
            </a:pPr>
            <a:endParaRPr lang="en-US" sz="1372" i="1" dirty="0">
              <a:solidFill>
                <a:srgbClr val="FFFFFF"/>
              </a:solidFill>
            </a:endParaRPr>
          </a:p>
        </p:txBody>
      </p:sp>
      <p:sp>
        <p:nvSpPr>
          <p:cNvPr id="4" name="Rectangle 3"/>
          <p:cNvSpPr/>
          <p:nvPr/>
        </p:nvSpPr>
        <p:spPr>
          <a:xfrm>
            <a:off x="8562923" y="5744764"/>
            <a:ext cx="3149576" cy="362072"/>
          </a:xfrm>
          <a:prstGeom prst="rect">
            <a:avLst/>
          </a:prstGeom>
        </p:spPr>
        <p:txBody>
          <a:bodyPr wrap="square">
            <a:spAutoFit/>
          </a:bodyPr>
          <a:lstStyle/>
          <a:p>
            <a:pPr algn="ctr"/>
            <a:r>
              <a:rPr lang="en-US" sz="1765" dirty="0">
                <a:solidFill>
                  <a:srgbClr val="404040"/>
                </a:solidFill>
              </a:rPr>
              <a:t>*will be supported at RTM</a:t>
            </a:r>
            <a:endParaRPr lang="en-US" sz="1765" dirty="0">
              <a:solidFill>
                <a:srgbClr val="404040"/>
              </a:solidFill>
            </a:endParaRPr>
          </a:p>
        </p:txBody>
      </p:sp>
    </p:spTree>
    <p:extLst>
      <p:ext uri="{BB962C8B-B14F-4D97-AF65-F5344CB8AC3E}">
        <p14:creationId xmlns:p14="http://schemas.microsoft.com/office/powerpoint/2010/main" val="263177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animBg="1"/>
      <p:bldP spid="15" grpId="0" animBg="1"/>
      <p:bldP spid="18" grpId="0" animBg="1"/>
      <p:bldP spid="21" grpId="0" build="p"/>
      <p:bldP spid="22" grpId="0" build="p"/>
      <p:bldP spid="24" grpId="0" build="p"/>
      <p:bldP spid="25" grpId="0"/>
      <p:bldP spid="29" grpId="0"/>
      <p:bldP spid="30"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Project Templates</a:t>
            </a:r>
            <a:endParaRPr lang="en-US" dirty="0"/>
          </a:p>
        </p:txBody>
      </p:sp>
      <p:pic>
        <p:nvPicPr>
          <p:cNvPr id="9" name="Picture 8"/>
          <p:cNvPicPr>
            <a:picLocks noChangeAspect="1"/>
          </p:cNvPicPr>
          <p:nvPr/>
        </p:nvPicPr>
        <p:blipFill>
          <a:blip r:embed="rId3"/>
          <a:stretch>
            <a:fillRect/>
          </a:stretch>
        </p:blipFill>
        <p:spPr>
          <a:xfrm>
            <a:off x="2710169" y="1116349"/>
            <a:ext cx="6921068" cy="4794221"/>
          </a:xfrm>
          <a:prstGeom prst="rect">
            <a:avLst/>
          </a:prstGeom>
        </p:spPr>
      </p:pic>
    </p:spTree>
    <p:extLst>
      <p:ext uri="{BB962C8B-B14F-4D97-AF65-F5344CB8AC3E}">
        <p14:creationId xmlns:p14="http://schemas.microsoft.com/office/powerpoint/2010/main" val="2208142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Universal Windows Samples</a:t>
            </a:r>
            <a:endParaRPr lang="en-US" dirty="0"/>
          </a:p>
        </p:txBody>
      </p:sp>
      <p:sp>
        <p:nvSpPr>
          <p:cNvPr id="10" name="Rectangle 9"/>
          <p:cNvSpPr/>
          <p:nvPr/>
        </p:nvSpPr>
        <p:spPr>
          <a:xfrm>
            <a:off x="1165664" y="3055490"/>
            <a:ext cx="9846606" cy="575094"/>
          </a:xfrm>
          <a:prstGeom prst="rect">
            <a:avLst/>
          </a:prstGeom>
        </p:spPr>
        <p:txBody>
          <a:bodyPr wrap="none">
            <a:spAutoFit/>
          </a:bodyPr>
          <a:lstStyle/>
          <a:p>
            <a:r>
              <a:rPr lang="en-US" sz="3137" dirty="0">
                <a:solidFill>
                  <a:srgbClr val="404040"/>
                </a:solidFill>
                <a:hlinkClick r:id="rId3"/>
              </a:rPr>
              <a:t>https://github.com/Microsoft/Windows-universal-samples</a:t>
            </a:r>
            <a:endParaRPr lang="en-US" sz="3137" dirty="0">
              <a:solidFill>
                <a:srgbClr val="404040"/>
              </a:solidFill>
            </a:endParaRPr>
          </a:p>
        </p:txBody>
      </p:sp>
    </p:spTree>
    <p:extLst>
      <p:ext uri="{BB962C8B-B14F-4D97-AF65-F5344CB8AC3E}">
        <p14:creationId xmlns:p14="http://schemas.microsoft.com/office/powerpoint/2010/main" val="3513506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44211"/>
          </a:xfrm>
        </p:spPr>
        <p:txBody>
          <a:bodyPr/>
          <a:lstStyle/>
          <a:p>
            <a:r>
              <a:rPr lang="en-US" dirty="0"/>
              <a:t>Version adaptive</a:t>
            </a:r>
          </a:p>
          <a:p>
            <a:pPr lvl="1"/>
            <a:r>
              <a:rPr lang="en-US" dirty="0"/>
              <a:t>App runs on a base OS version but can use up-level APIs</a:t>
            </a:r>
          </a:p>
          <a:p>
            <a:pPr lvl="1"/>
            <a:endParaRPr lang="en-US" dirty="0"/>
          </a:p>
          <a:p>
            <a:r>
              <a:rPr lang="en-US" dirty="0" smtClean="0"/>
              <a:t>Device family </a:t>
            </a:r>
            <a:r>
              <a:rPr lang="en-US" dirty="0"/>
              <a:t>adaptive</a:t>
            </a:r>
          </a:p>
          <a:p>
            <a:pPr lvl="1"/>
            <a:r>
              <a:rPr lang="en-US" dirty="0"/>
              <a:t>App uses </a:t>
            </a:r>
            <a:r>
              <a:rPr lang="en-US" dirty="0" smtClean="0"/>
              <a:t>device family-specific </a:t>
            </a:r>
            <a:r>
              <a:rPr lang="en-US" dirty="0"/>
              <a:t>APIs when running on </a:t>
            </a:r>
            <a:r>
              <a:rPr lang="en-US" dirty="0" smtClean="0"/>
              <a:t>such a device</a:t>
            </a:r>
            <a:endParaRPr lang="en-US" dirty="0"/>
          </a:p>
          <a:p>
            <a:pPr lvl="1"/>
            <a:endParaRPr lang="en-US" dirty="0"/>
          </a:p>
          <a:p>
            <a:r>
              <a:rPr lang="en-US" dirty="0"/>
              <a:t>Form factor </a:t>
            </a:r>
            <a:r>
              <a:rPr lang="en-US" dirty="0" smtClean="0"/>
              <a:t>adaptive aka responsive layout</a:t>
            </a:r>
            <a:endParaRPr lang="en-US" dirty="0"/>
          </a:p>
          <a:p>
            <a:pPr lvl="1"/>
            <a:r>
              <a:rPr lang="en-US" dirty="0"/>
              <a:t>App provides user-interface tailored to one or more specific form factors</a:t>
            </a:r>
          </a:p>
          <a:p>
            <a:pPr lvl="1"/>
            <a:r>
              <a:rPr lang="en-US" dirty="0"/>
              <a:t>Not discussed </a:t>
            </a:r>
            <a:r>
              <a:rPr lang="en-US" dirty="0" smtClean="0"/>
              <a:t>here</a:t>
            </a:r>
            <a:endParaRPr lang="en-US" dirty="0"/>
          </a:p>
        </p:txBody>
      </p:sp>
      <p:sp>
        <p:nvSpPr>
          <p:cNvPr id="3" name="Title 2"/>
          <p:cNvSpPr>
            <a:spLocks noGrp="1"/>
          </p:cNvSpPr>
          <p:nvPr>
            <p:ph type="title"/>
          </p:nvPr>
        </p:nvSpPr>
        <p:spPr/>
        <p:txBody>
          <a:bodyPr/>
          <a:lstStyle/>
          <a:p>
            <a:r>
              <a:rPr lang="en-US" dirty="0"/>
              <a:t>Multiple Adaptive Dimensions</a:t>
            </a:r>
          </a:p>
        </p:txBody>
      </p:sp>
    </p:spTree>
    <p:extLst>
      <p:ext uri="{BB962C8B-B14F-4D97-AF65-F5344CB8AC3E}">
        <p14:creationId xmlns:p14="http://schemas.microsoft.com/office/powerpoint/2010/main" val="417723976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416821"/>
          </a:xfrm>
        </p:spPr>
        <p:txBody>
          <a:bodyPr/>
          <a:lstStyle/>
          <a:p>
            <a:r>
              <a:rPr lang="en-US" dirty="0"/>
              <a:t>Windows is shipping on a more frequent cadence</a:t>
            </a:r>
          </a:p>
          <a:p>
            <a:pPr lvl="1"/>
            <a:r>
              <a:rPr lang="en-US" dirty="0"/>
              <a:t>Developers have access to new APIs more </a:t>
            </a:r>
            <a:r>
              <a:rPr lang="en-US" dirty="0" smtClean="0"/>
              <a:t>frequently</a:t>
            </a:r>
            <a:endParaRPr lang="en-US" dirty="0"/>
          </a:p>
          <a:p>
            <a:r>
              <a:rPr lang="en-US" dirty="0" smtClean="0"/>
              <a:t>When building an app, do you</a:t>
            </a:r>
            <a:endParaRPr lang="en-US" dirty="0"/>
          </a:p>
          <a:p>
            <a:pPr lvl="1"/>
            <a:r>
              <a:rPr lang="en-US" dirty="0" smtClean="0"/>
              <a:t>Target </a:t>
            </a:r>
            <a:r>
              <a:rPr lang="en-US" dirty="0"/>
              <a:t>a release with most market share (typically, an older release</a:t>
            </a:r>
            <a:r>
              <a:rPr lang="en-US" dirty="0" smtClean="0"/>
              <a:t>)?</a:t>
            </a:r>
            <a:endParaRPr lang="en-US" dirty="0"/>
          </a:p>
          <a:p>
            <a:pPr lvl="1"/>
            <a:r>
              <a:rPr lang="en-US" dirty="0" smtClean="0"/>
              <a:t>Target a </a:t>
            </a:r>
            <a:r>
              <a:rPr lang="en-US" dirty="0"/>
              <a:t>release with the latest features (typically, the newest release</a:t>
            </a:r>
            <a:r>
              <a:rPr lang="en-US" dirty="0" smtClean="0"/>
              <a:t>)?</a:t>
            </a:r>
          </a:p>
          <a:p>
            <a:pPr lvl="1"/>
            <a:r>
              <a:rPr lang="en-US" dirty="0" smtClean="0"/>
              <a:t>Considerations: End users typically run latest; enterprises will be slower to adopt</a:t>
            </a:r>
            <a:endParaRPr lang="en-US" dirty="0"/>
          </a:p>
          <a:p>
            <a:endParaRPr lang="en-US" dirty="0"/>
          </a:p>
          <a:p>
            <a:r>
              <a:rPr lang="en-US" dirty="0" smtClean="0"/>
              <a:t>Version adaptive apps provide best </a:t>
            </a:r>
            <a:r>
              <a:rPr lang="en-US" dirty="0"/>
              <a:t>of </a:t>
            </a:r>
            <a:r>
              <a:rPr lang="en-US" dirty="0" smtClean="0"/>
              <a:t>both:</a:t>
            </a:r>
          </a:p>
          <a:p>
            <a:pPr lvl="1"/>
            <a:r>
              <a:rPr lang="en-US" dirty="0" smtClean="0"/>
              <a:t>Target </a:t>
            </a:r>
            <a:r>
              <a:rPr lang="en-US" dirty="0"/>
              <a:t>the release with the most market share but also run on later releases and use their new features</a:t>
            </a:r>
          </a:p>
          <a:p>
            <a:endParaRPr lang="en-US" dirty="0"/>
          </a:p>
        </p:txBody>
      </p:sp>
      <p:sp>
        <p:nvSpPr>
          <p:cNvPr id="3" name="Title 2"/>
          <p:cNvSpPr>
            <a:spLocks noGrp="1"/>
          </p:cNvSpPr>
          <p:nvPr>
            <p:ph type="title"/>
          </p:nvPr>
        </p:nvSpPr>
        <p:spPr/>
        <p:txBody>
          <a:bodyPr/>
          <a:lstStyle/>
          <a:p>
            <a:r>
              <a:rPr lang="en-US" dirty="0" smtClean="0"/>
              <a:t>Why build a version adaptive app?</a:t>
            </a:r>
            <a:endParaRPr lang="en-US" dirty="0"/>
          </a:p>
        </p:txBody>
      </p:sp>
    </p:spTree>
    <p:extLst>
      <p:ext uri="{BB962C8B-B14F-4D97-AF65-F5344CB8AC3E}">
        <p14:creationId xmlns:p14="http://schemas.microsoft.com/office/powerpoint/2010/main" val="173289139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65370"/>
          </a:xfrm>
        </p:spPr>
        <p:txBody>
          <a:bodyPr/>
          <a:lstStyle/>
          <a:p>
            <a:r>
              <a:rPr lang="en-US" dirty="0" smtClean="0"/>
              <a:t>Your app runs on more types of devices, you have a larger potential market</a:t>
            </a:r>
          </a:p>
          <a:p>
            <a:r>
              <a:rPr lang="en-US" dirty="0" smtClean="0"/>
              <a:t>Challenges </a:t>
            </a:r>
            <a:r>
              <a:rPr lang="en-US" dirty="0"/>
              <a:t>for Microsoft:</a:t>
            </a:r>
          </a:p>
          <a:p>
            <a:pPr lvl="1"/>
            <a:r>
              <a:rPr lang="en-US" dirty="0" smtClean="0"/>
              <a:t>Make it as easy as possible for a developer to create an app that can run across device families</a:t>
            </a:r>
          </a:p>
          <a:p>
            <a:pPr lvl="3"/>
            <a:r>
              <a:rPr lang="en-US" dirty="0" smtClean="0"/>
              <a:t>Ship a (nearly) identical </a:t>
            </a:r>
            <a:r>
              <a:rPr lang="en-US" dirty="0"/>
              <a:t>programming surface </a:t>
            </a:r>
            <a:r>
              <a:rPr lang="en-US" dirty="0" smtClean="0"/>
              <a:t>for all Device Families</a:t>
            </a:r>
          </a:p>
          <a:p>
            <a:pPr lvl="3"/>
            <a:r>
              <a:rPr lang="en-US" dirty="0" smtClean="0"/>
              <a:t>e.g</a:t>
            </a:r>
            <a:r>
              <a:rPr lang="en-US" dirty="0"/>
              <a:t>. </a:t>
            </a:r>
            <a:r>
              <a:rPr lang="en-US" dirty="0" smtClean="0"/>
              <a:t>Desktop, Mobile, </a:t>
            </a:r>
            <a:r>
              <a:rPr lang="en-US" dirty="0"/>
              <a:t>Xbox, </a:t>
            </a:r>
            <a:r>
              <a:rPr lang="en-US" dirty="0" err="1"/>
              <a:t>HoloLens</a:t>
            </a:r>
            <a:r>
              <a:rPr lang="en-US" dirty="0"/>
              <a:t>, </a:t>
            </a:r>
            <a:r>
              <a:rPr lang="en-US" dirty="0" smtClean="0"/>
              <a:t>…</a:t>
            </a:r>
            <a:endParaRPr lang="en-US" dirty="0"/>
          </a:p>
          <a:p>
            <a:pPr lvl="2"/>
            <a:r>
              <a:rPr lang="en-US" dirty="0" smtClean="0"/>
              <a:t>What about the differences?</a:t>
            </a:r>
          </a:p>
          <a:p>
            <a:r>
              <a:rPr lang="en-US" dirty="0" smtClean="0"/>
              <a:t>Questions developers ask:</a:t>
            </a:r>
          </a:p>
          <a:p>
            <a:pPr lvl="1"/>
            <a:r>
              <a:rPr lang="en-US" dirty="0" smtClean="0"/>
              <a:t>How limiting is it to write to the “least common denominator” API?</a:t>
            </a:r>
          </a:p>
          <a:p>
            <a:pPr lvl="1"/>
            <a:r>
              <a:rPr lang="en-US" dirty="0" smtClean="0"/>
              <a:t>How hard is it to take advantage of Device Family-unique APIs, when available?</a:t>
            </a:r>
          </a:p>
        </p:txBody>
      </p:sp>
      <p:sp>
        <p:nvSpPr>
          <p:cNvPr id="3" name="Title 2"/>
          <p:cNvSpPr>
            <a:spLocks noGrp="1"/>
          </p:cNvSpPr>
          <p:nvPr>
            <p:ph type="title"/>
          </p:nvPr>
        </p:nvSpPr>
        <p:spPr/>
        <p:txBody>
          <a:bodyPr/>
          <a:lstStyle/>
          <a:p>
            <a:r>
              <a:rPr lang="en-US" dirty="0" smtClean="0"/>
              <a:t>Why build a Device Family adaptive app?</a:t>
            </a:r>
            <a:endParaRPr lang="en-US" dirty="0"/>
          </a:p>
        </p:txBody>
      </p:sp>
    </p:spTree>
    <p:extLst>
      <p:ext uri="{BB962C8B-B14F-4D97-AF65-F5344CB8AC3E}">
        <p14:creationId xmlns:p14="http://schemas.microsoft.com/office/powerpoint/2010/main" val="2377735158"/>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071709"/>
          </a:xfrm>
        </p:spPr>
        <p:txBody>
          <a:bodyPr/>
          <a:lstStyle/>
          <a:p>
            <a:r>
              <a:rPr lang="en-US" dirty="0"/>
              <a:t>Run on multiple Windows versions </a:t>
            </a:r>
            <a:r>
              <a:rPr lang="en-US" dirty="0" smtClean="0"/>
              <a:t>&amp; device families</a:t>
            </a:r>
            <a:endParaRPr lang="en-US" dirty="0"/>
          </a:p>
          <a:p>
            <a:r>
              <a:rPr lang="en-US" i="1" dirty="0"/>
              <a:t>Conditionally</a:t>
            </a:r>
            <a:r>
              <a:rPr lang="en-US" dirty="0"/>
              <a:t> use functionality when its available</a:t>
            </a:r>
            <a:br>
              <a:rPr lang="en-US" dirty="0"/>
            </a:br>
            <a:endParaRPr lang="en-US" dirty="0"/>
          </a:p>
          <a:p>
            <a:r>
              <a:rPr lang="en-US" dirty="0"/>
              <a:t>Traditionally, adaptive applications are more difficult to write</a:t>
            </a:r>
          </a:p>
          <a:p>
            <a:endParaRPr lang="en-US" dirty="0"/>
          </a:p>
          <a:p>
            <a:r>
              <a:rPr lang="en-US" dirty="0"/>
              <a:t>Goal: Make developing adaptive applications easier!</a:t>
            </a:r>
          </a:p>
        </p:txBody>
      </p:sp>
      <p:sp>
        <p:nvSpPr>
          <p:cNvPr id="3" name="Title 2"/>
          <p:cNvSpPr>
            <a:spLocks noGrp="1"/>
          </p:cNvSpPr>
          <p:nvPr>
            <p:ph type="title"/>
          </p:nvPr>
        </p:nvSpPr>
        <p:spPr/>
        <p:txBody>
          <a:bodyPr/>
          <a:lstStyle/>
          <a:p>
            <a:r>
              <a:rPr lang="en-US" dirty="0" smtClean="0"/>
              <a:t>Summary: Adaptive </a:t>
            </a:r>
            <a:r>
              <a:rPr lang="en-US" dirty="0"/>
              <a:t>Applications</a:t>
            </a:r>
          </a:p>
        </p:txBody>
      </p:sp>
    </p:spTree>
    <p:extLst>
      <p:ext uri="{BB962C8B-B14F-4D97-AF65-F5344CB8AC3E}">
        <p14:creationId xmlns:p14="http://schemas.microsoft.com/office/powerpoint/2010/main" val="209949124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24590"/>
          </a:xfrm>
        </p:spPr>
        <p:txBody>
          <a:bodyPr/>
          <a:lstStyle/>
          <a:p>
            <a:r>
              <a:rPr lang="en-US" dirty="0" smtClean="0"/>
              <a:t>Best to use a single body of source code</a:t>
            </a:r>
          </a:p>
          <a:p>
            <a:r>
              <a:rPr lang="en-US" dirty="0" smtClean="0"/>
              <a:t>Mechanics</a:t>
            </a:r>
          </a:p>
          <a:p>
            <a:pPr lvl="1"/>
            <a:r>
              <a:rPr lang="en-US" dirty="0" smtClean="0"/>
              <a:t>Build for all CPU architectures</a:t>
            </a:r>
          </a:p>
          <a:p>
            <a:pPr lvl="2"/>
            <a:r>
              <a:rPr lang="en-US" dirty="0" smtClean="0"/>
              <a:t>Tooling makes this easy to do</a:t>
            </a:r>
          </a:p>
          <a:p>
            <a:pPr lvl="1"/>
            <a:r>
              <a:rPr lang="en-US" dirty="0" smtClean="0"/>
              <a:t>Write code that works on all Device Families</a:t>
            </a:r>
          </a:p>
          <a:p>
            <a:pPr lvl="2"/>
            <a:r>
              <a:rPr lang="en-US" dirty="0" smtClean="0"/>
              <a:t>Easy with a common universal API</a:t>
            </a:r>
            <a:endParaRPr lang="en-US" dirty="0"/>
          </a:p>
          <a:p>
            <a:pPr lvl="1"/>
            <a:r>
              <a:rPr lang="en-US" dirty="0" smtClean="0"/>
              <a:t>Handle the special case for APIs that are not universal</a:t>
            </a:r>
          </a:p>
          <a:p>
            <a:pPr lvl="2"/>
            <a:r>
              <a:rPr lang="en-US" dirty="0" smtClean="0"/>
              <a:t>“… ay</a:t>
            </a:r>
            <a:r>
              <a:rPr lang="en-US" dirty="0"/>
              <a:t>, there’s the </a:t>
            </a:r>
            <a:r>
              <a:rPr lang="en-US" dirty="0" smtClean="0"/>
              <a:t>rub!”</a:t>
            </a:r>
          </a:p>
          <a:p>
            <a:endParaRPr lang="en-US" dirty="0"/>
          </a:p>
        </p:txBody>
      </p:sp>
      <p:sp>
        <p:nvSpPr>
          <p:cNvPr id="3" name="Title 2"/>
          <p:cNvSpPr>
            <a:spLocks noGrp="1"/>
          </p:cNvSpPr>
          <p:nvPr>
            <p:ph type="title"/>
          </p:nvPr>
        </p:nvSpPr>
        <p:spPr/>
        <p:txBody>
          <a:bodyPr/>
          <a:lstStyle/>
          <a:p>
            <a:r>
              <a:rPr lang="en-US" dirty="0" smtClean="0"/>
              <a:t>Goal: Building a universal adaptive app</a:t>
            </a:r>
            <a:endParaRPr lang="en-US" dirty="0"/>
          </a:p>
        </p:txBody>
      </p:sp>
    </p:spTree>
    <p:extLst>
      <p:ext uri="{BB962C8B-B14F-4D97-AF65-F5344CB8AC3E}">
        <p14:creationId xmlns:p14="http://schemas.microsoft.com/office/powerpoint/2010/main" val="319353170"/>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031616"/>
          </a:xfrm>
        </p:spPr>
        <p:txBody>
          <a:bodyPr/>
          <a:lstStyle/>
          <a:p>
            <a:r>
              <a:rPr lang="en-US" dirty="0" smtClean="0"/>
              <a:t>Ensure most APIs are present on all Device Families</a:t>
            </a:r>
          </a:p>
          <a:p>
            <a:endParaRPr lang="en-US" dirty="0"/>
          </a:p>
          <a:p>
            <a:r>
              <a:rPr lang="en-US" dirty="0" smtClean="0"/>
              <a:t>For Windows 10, &gt; 85% of WinRT APIs are common</a:t>
            </a:r>
          </a:p>
          <a:p>
            <a:pPr lvl="1"/>
            <a:r>
              <a:rPr lang="en-US" dirty="0" smtClean="0"/>
              <a:t>96.2% of the APIs used by the top 1000 apps are common</a:t>
            </a:r>
          </a:p>
          <a:p>
            <a:endParaRPr lang="en-US" dirty="0"/>
          </a:p>
          <a:p>
            <a:pPr lvl="1"/>
            <a:r>
              <a:rPr lang="en-US" dirty="0" smtClean="0"/>
              <a:t>API always present; API sometimes present</a:t>
            </a:r>
          </a:p>
        </p:txBody>
      </p:sp>
      <p:sp>
        <p:nvSpPr>
          <p:cNvPr id="3" name="Title 2"/>
          <p:cNvSpPr>
            <a:spLocks noGrp="1"/>
          </p:cNvSpPr>
          <p:nvPr>
            <p:ph type="title"/>
          </p:nvPr>
        </p:nvSpPr>
        <p:spPr/>
        <p:txBody>
          <a:bodyPr/>
          <a:lstStyle/>
          <a:p>
            <a:r>
              <a:rPr lang="en-US" dirty="0" smtClean="0"/>
              <a:t>Make it easy to write an adaptive app</a:t>
            </a:r>
            <a:endParaRPr lang="en-US" dirty="0"/>
          </a:p>
        </p:txBody>
      </p:sp>
    </p:spTree>
    <p:extLst>
      <p:ext uri="{BB962C8B-B14F-4D97-AF65-F5344CB8AC3E}">
        <p14:creationId xmlns:p14="http://schemas.microsoft.com/office/powerpoint/2010/main" val="771068855"/>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29716" y="1785554"/>
            <a:ext cx="5951009" cy="3959210"/>
          </a:xfrm>
          <a:prstGeom prst="rect">
            <a:avLst/>
          </a:prstGeom>
        </p:spPr>
      </p:pic>
      <p:sp>
        <p:nvSpPr>
          <p:cNvPr id="3" name="Title 2"/>
          <p:cNvSpPr>
            <a:spLocks noGrp="1"/>
          </p:cNvSpPr>
          <p:nvPr>
            <p:ph type="title"/>
          </p:nvPr>
        </p:nvSpPr>
        <p:spPr>
          <a:xfrm>
            <a:off x="269241" y="216812"/>
            <a:ext cx="11802925" cy="899537"/>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69240" y="1384358"/>
            <a:ext cx="6050866" cy="5107426"/>
          </a:xfrm>
        </p:spPr>
        <p:txBody>
          <a:bodyPr/>
          <a:lstStyle/>
          <a:p>
            <a:r>
              <a:rPr lang="en-US" sz="2353" b="1" dirty="0"/>
              <a:t>Target version </a:t>
            </a:r>
            <a:r>
              <a:rPr lang="en-US" sz="1961" b="1" dirty="0"/>
              <a:t>(TargetPlatformVersion)</a:t>
            </a:r>
          </a:p>
          <a:p>
            <a:pPr lvl="1"/>
            <a:endParaRPr lang="en-US" sz="1961" dirty="0">
              <a:latin typeface="+mj-lt"/>
            </a:endParaRPr>
          </a:p>
          <a:p>
            <a:pPr lvl="1"/>
            <a:r>
              <a:rPr lang="en-US" sz="1961" dirty="0">
                <a:latin typeface="+mj-lt"/>
              </a:rPr>
              <a:t>Defines the version of Universal Windows SDK being targeted by project</a:t>
            </a:r>
          </a:p>
          <a:p>
            <a:pPr lvl="1"/>
            <a:endParaRPr lang="en-US" sz="1961" dirty="0">
              <a:latin typeface="+mj-lt"/>
            </a:endParaRPr>
          </a:p>
          <a:p>
            <a:pPr lvl="1"/>
            <a:r>
              <a:rPr lang="en-US" sz="1961" dirty="0">
                <a:latin typeface="+mj-lt"/>
              </a:rPr>
              <a:t>Defines the available API surface for the application</a:t>
            </a:r>
          </a:p>
          <a:p>
            <a:pPr marL="336145" lvl="1"/>
            <a:endParaRPr lang="en-US" sz="1961" dirty="0">
              <a:latin typeface="+mj-lt"/>
            </a:endParaRPr>
          </a:p>
          <a:p>
            <a:pPr lvl="1"/>
            <a:r>
              <a:rPr lang="en-US" sz="1961" dirty="0">
                <a:latin typeface="+mj-lt"/>
              </a:rPr>
              <a:t>Is stamped as </a:t>
            </a:r>
            <a:r>
              <a:rPr lang="en-US" sz="1765" b="1" dirty="0">
                <a:latin typeface="+mj-lt"/>
              </a:rPr>
              <a:t>TargetDeviceFamily.MaxVersionTested</a:t>
            </a:r>
            <a:r>
              <a:rPr lang="en-US" sz="1961" dirty="0">
                <a:latin typeface="+mj-lt"/>
              </a:rPr>
              <a:t> property in the AppX manifest file as part of the build process</a:t>
            </a:r>
          </a:p>
          <a:p>
            <a:pPr marL="336145" lvl="1"/>
            <a:endParaRPr lang="en-US" sz="1961" dirty="0">
              <a:latin typeface="+mj-lt"/>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TargetDeviceFamily</a:t>
            </a:r>
            <a:r>
              <a:rPr lang="en-US" sz="1568" dirty="0">
                <a:solidFill>
                  <a:srgbClr val="0000FF"/>
                </a:solidFill>
                <a:highlight>
                  <a:srgbClr val="FFFFFF"/>
                </a:highlight>
                <a:latin typeface="Consolas" panose="020B0609020204030204" pitchFamily="49" charset="0"/>
              </a:rPr>
              <a:t> </a:t>
            </a:r>
            <a:endParaRPr lang="en-US" sz="1568" dirty="0">
              <a:solidFill>
                <a:srgbClr val="0000FF"/>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Name</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Windows.Universal</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MinVersion</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MaxVersionTested</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/&gt;</a:t>
            </a:r>
            <a:endParaRPr lang="en-US" sz="1568" dirty="0">
              <a:solidFill>
                <a:srgbClr val="000000"/>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endParaRPr lang="en-US" sz="13528" dirty="0">
              <a:latin typeface="+mj-lt"/>
            </a:endParaRPr>
          </a:p>
          <a:p>
            <a:endParaRPr lang="en-US" sz="2745" b="1" dirty="0"/>
          </a:p>
          <a:p>
            <a:endParaRPr lang="en-US" sz="1961" dirty="0"/>
          </a:p>
        </p:txBody>
      </p:sp>
      <p:sp>
        <p:nvSpPr>
          <p:cNvPr id="5" name="Rectangle 4"/>
          <p:cNvSpPr/>
          <p:nvPr/>
        </p:nvSpPr>
        <p:spPr bwMode="auto">
          <a:xfrm>
            <a:off x="7517839" y="2561818"/>
            <a:ext cx="4662885" cy="1492485"/>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499661" y="4502515"/>
            <a:ext cx="4482124" cy="794037"/>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ea typeface="Segoe UI" pitchFamily="34" charset="0"/>
              <a:cs typeface="Segoe UI" pitchFamily="34" charset="0"/>
            </a:endParaRPr>
          </a:p>
        </p:txBody>
      </p:sp>
    </p:spTree>
    <p:extLst>
      <p:ext uri="{BB962C8B-B14F-4D97-AF65-F5344CB8AC3E}">
        <p14:creationId xmlns:p14="http://schemas.microsoft.com/office/powerpoint/2010/main" val="413353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29716" y="1785554"/>
            <a:ext cx="5951009" cy="3959210"/>
          </a:xfrm>
          <a:prstGeom prst="rect">
            <a:avLst/>
          </a:prstGeom>
        </p:spPr>
      </p:pic>
      <p:sp>
        <p:nvSpPr>
          <p:cNvPr id="3" name="Title 2"/>
          <p:cNvSpPr>
            <a:spLocks noGrp="1"/>
          </p:cNvSpPr>
          <p:nvPr>
            <p:ph type="title"/>
          </p:nvPr>
        </p:nvSpPr>
        <p:spPr>
          <a:xfrm>
            <a:off x="269241" y="216812"/>
            <a:ext cx="11802925" cy="899537"/>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69241" y="1384358"/>
            <a:ext cx="5976163" cy="5107426"/>
          </a:xfrm>
        </p:spPr>
        <p:txBody>
          <a:bodyPr/>
          <a:lstStyle/>
          <a:p>
            <a:r>
              <a:rPr lang="en-US" sz="2353" b="1" dirty="0"/>
              <a:t>Min version (</a:t>
            </a:r>
            <a:r>
              <a:rPr lang="en-US" sz="1961" b="1" dirty="0"/>
              <a:t>TargetPlatformMinVersion)</a:t>
            </a:r>
          </a:p>
          <a:p>
            <a:pPr lvl="1"/>
            <a:endParaRPr lang="en-US" sz="1961" dirty="0"/>
          </a:p>
          <a:p>
            <a:pPr lvl="1"/>
            <a:r>
              <a:rPr lang="en-US" sz="1961" dirty="0">
                <a:latin typeface="+mj-lt"/>
              </a:rPr>
              <a:t>Defines the minimum version of Universal Windows platform being supported by the project (adaptive application package)</a:t>
            </a:r>
          </a:p>
          <a:p>
            <a:pPr lvl="1"/>
            <a:endParaRPr lang="en-US" sz="1961" dirty="0">
              <a:latin typeface="+mj-lt"/>
            </a:endParaRPr>
          </a:p>
          <a:p>
            <a:pPr lvl="1"/>
            <a:r>
              <a:rPr lang="en-US" sz="1961" dirty="0">
                <a:latin typeface="+mj-lt"/>
              </a:rPr>
              <a:t>Is stamped as </a:t>
            </a:r>
            <a:r>
              <a:rPr lang="en-US" sz="1961" b="1" dirty="0">
                <a:latin typeface="+mj-lt"/>
              </a:rPr>
              <a:t>TargetDeviceFamily.MinVersion</a:t>
            </a:r>
            <a:r>
              <a:rPr lang="en-US" sz="1961" dirty="0">
                <a:latin typeface="+mj-lt"/>
              </a:rPr>
              <a:t> property in the AppX manifest as part of the build process</a:t>
            </a:r>
          </a:p>
          <a:p>
            <a:pPr marL="336145" lvl="1"/>
            <a:endParaRPr lang="en-US" sz="1961" dirty="0">
              <a:latin typeface="+mj-lt"/>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TargetDeviceFamily</a:t>
            </a:r>
            <a:r>
              <a:rPr lang="en-US" sz="1568" dirty="0">
                <a:solidFill>
                  <a:srgbClr val="0000FF"/>
                </a:solidFill>
                <a:highlight>
                  <a:srgbClr val="FFFFFF"/>
                </a:highlight>
                <a:latin typeface="Consolas" panose="020B0609020204030204" pitchFamily="49" charset="0"/>
              </a:rPr>
              <a:t> </a:t>
            </a:r>
            <a:endParaRPr lang="en-US" sz="1568" dirty="0">
              <a:solidFill>
                <a:srgbClr val="0000FF"/>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Name</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Windows.Universal</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MinVersion</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	</a:t>
            </a:r>
            <a:r>
              <a:rPr lang="en-US" sz="1568" dirty="0">
                <a:solidFill>
                  <a:srgbClr val="FF0000"/>
                </a:solidFill>
                <a:highlight>
                  <a:srgbClr val="FFFFFF"/>
                </a:highlight>
                <a:latin typeface="Consolas" panose="020B0609020204030204" pitchFamily="49" charset="0"/>
              </a:rPr>
              <a:t>MaxVersionTested</a:t>
            </a:r>
            <a:r>
              <a:rPr lang="en-US" sz="1568" dirty="0">
                <a:solidFill>
                  <a:srgbClr val="0000FF"/>
                </a:solidFill>
                <a:highlight>
                  <a:srgbClr val="FFFFFF"/>
                </a:highlight>
                <a:latin typeface="Consolas" panose="020B0609020204030204" pitchFamily="49" charset="0"/>
              </a:rPr>
              <a:t>=</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10.0.10069.0</a:t>
            </a:r>
            <a:r>
              <a:rPr lang="en-US" sz="1568" dirty="0">
                <a:solidFill>
                  <a:srgbClr val="000000"/>
                </a:solidFill>
                <a:highlight>
                  <a:srgbClr val="FFFFFF"/>
                </a:highlight>
                <a:latin typeface="Consolas" panose="020B0609020204030204" pitchFamily="49" charset="0"/>
              </a:rPr>
              <a:t>"</a:t>
            </a:r>
            <a:r>
              <a:rPr lang="en-US" sz="1568" dirty="0">
                <a:solidFill>
                  <a:srgbClr val="0000FF"/>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/&gt;</a:t>
            </a:r>
            <a:endParaRPr lang="en-US" sz="1568" dirty="0">
              <a:solidFill>
                <a:srgbClr val="000000"/>
              </a:solidFill>
              <a:highlight>
                <a:srgbClr val="FFFFFF"/>
              </a:highlight>
              <a:latin typeface="Consolas" panose="020B0609020204030204" pitchFamily="49" charset="0"/>
            </a:endParaRPr>
          </a:p>
          <a:p>
            <a:pPr marL="448193" lvl="2" indent="0">
              <a:buNone/>
            </a:pPr>
            <a:r>
              <a:rPr lang="en-US" sz="1568" dirty="0">
                <a:solidFill>
                  <a:srgbClr val="0000FF"/>
                </a:solidFill>
                <a:highlight>
                  <a:srgbClr val="FFFFFF"/>
                </a:highlight>
                <a:latin typeface="Consolas" panose="020B0609020204030204" pitchFamily="49" charset="0"/>
              </a:rPr>
              <a:t>&lt;/</a:t>
            </a:r>
            <a:r>
              <a:rPr lang="en-US" sz="1568" dirty="0">
                <a:solidFill>
                  <a:srgbClr val="A31515"/>
                </a:solidFill>
                <a:highlight>
                  <a:srgbClr val="FFFFFF"/>
                </a:highlight>
                <a:latin typeface="Consolas" panose="020B0609020204030204" pitchFamily="49" charset="0"/>
              </a:rPr>
              <a:t>Dependencies</a:t>
            </a:r>
            <a:r>
              <a:rPr lang="en-US" sz="1568" dirty="0">
                <a:solidFill>
                  <a:srgbClr val="0000FF"/>
                </a:solidFill>
                <a:highlight>
                  <a:srgbClr val="FFFFFF"/>
                </a:highlight>
                <a:latin typeface="Consolas" panose="020B0609020204030204" pitchFamily="49" charset="0"/>
              </a:rPr>
              <a:t>&gt;</a:t>
            </a:r>
            <a:endParaRPr lang="en-US" sz="13528" dirty="0">
              <a:latin typeface="+mj-lt"/>
            </a:endParaRPr>
          </a:p>
          <a:p>
            <a:endParaRPr lang="en-US" sz="2745" b="1" dirty="0"/>
          </a:p>
          <a:p>
            <a:endParaRPr lang="en-US" sz="1961" dirty="0"/>
          </a:p>
        </p:txBody>
      </p:sp>
      <p:sp>
        <p:nvSpPr>
          <p:cNvPr id="5" name="Rectangle 4"/>
          <p:cNvSpPr/>
          <p:nvPr/>
        </p:nvSpPr>
        <p:spPr bwMode="auto">
          <a:xfrm>
            <a:off x="7517839" y="2561818"/>
            <a:ext cx="4662885" cy="1492485"/>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499661" y="4502515"/>
            <a:ext cx="4482124" cy="794037"/>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rgbClr val="00188F"/>
              </a:solidFill>
              <a:ea typeface="Segoe UI" pitchFamily="34" charset="0"/>
              <a:cs typeface="Segoe UI" pitchFamily="34" charset="0"/>
            </a:endParaRPr>
          </a:p>
        </p:txBody>
      </p:sp>
    </p:spTree>
    <p:extLst>
      <p:ext uri="{BB962C8B-B14F-4D97-AF65-F5344CB8AC3E}">
        <p14:creationId xmlns:p14="http://schemas.microsoft.com/office/powerpoint/2010/main" val="3739759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16812"/>
            <a:ext cx="11802925" cy="899537"/>
          </a:xfrm>
        </p:spPr>
        <p:txBody>
          <a:bodyPr/>
          <a:lstStyle/>
          <a:p>
            <a:r>
              <a:rPr lang="en-US" dirty="0" smtClean="0"/>
              <a:t>Windows Device Family Extension SDKs</a:t>
            </a:r>
            <a:endParaRPr lang="en-US" dirty="0"/>
          </a:p>
        </p:txBody>
      </p:sp>
      <p:sp>
        <p:nvSpPr>
          <p:cNvPr id="4" name="Text Placeholder 1"/>
          <p:cNvSpPr>
            <a:spLocks noGrp="1"/>
          </p:cNvSpPr>
          <p:nvPr>
            <p:ph type="body" sz="quarter" idx="10"/>
          </p:nvPr>
        </p:nvSpPr>
        <p:spPr>
          <a:xfrm>
            <a:off x="343941" y="2831384"/>
            <a:ext cx="5154443" cy="1565631"/>
          </a:xfrm>
        </p:spPr>
        <p:txBody>
          <a:bodyPr/>
          <a:lstStyle/>
          <a:p>
            <a:pPr algn="just"/>
            <a:r>
              <a:rPr lang="en-US" sz="2353" b="1" dirty="0"/>
              <a:t>Use device family specific APIs by adding references to Windows Device Family Extension SDKs</a:t>
            </a:r>
            <a:endParaRPr lang="en-US" sz="2353" dirty="0"/>
          </a:p>
        </p:txBody>
      </p:sp>
      <p:pic>
        <p:nvPicPr>
          <p:cNvPr id="2" name="Picture 1"/>
          <p:cNvPicPr>
            <a:picLocks noChangeAspect="1"/>
          </p:cNvPicPr>
          <p:nvPr/>
        </p:nvPicPr>
        <p:blipFill>
          <a:blip r:embed="rId3"/>
          <a:stretch>
            <a:fillRect/>
          </a:stretch>
        </p:blipFill>
        <p:spPr>
          <a:xfrm>
            <a:off x="5608277" y="1636151"/>
            <a:ext cx="6489742" cy="4342058"/>
          </a:xfrm>
          <a:prstGeom prst="rect">
            <a:avLst/>
          </a:prstGeom>
        </p:spPr>
      </p:pic>
    </p:spTree>
    <p:extLst>
      <p:ext uri="{BB962C8B-B14F-4D97-AF65-F5344CB8AC3E}">
        <p14:creationId xmlns:p14="http://schemas.microsoft.com/office/powerpoint/2010/main" val="232592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Adaptive Code</a:t>
            </a:r>
            <a:endParaRPr lang="en-US" dirty="0"/>
          </a:p>
        </p:txBody>
      </p:sp>
      <p:sp>
        <p:nvSpPr>
          <p:cNvPr id="6" name="Text Placeholder 5"/>
          <p:cNvSpPr>
            <a:spLocks noGrp="1"/>
          </p:cNvSpPr>
          <p:nvPr>
            <p:ph type="body" sz="quarter" idx="11"/>
          </p:nvPr>
        </p:nvSpPr>
        <p:spPr>
          <a:xfrm>
            <a:off x="266835" y="1636150"/>
            <a:ext cx="11805331" cy="1045829"/>
          </a:xfrm>
        </p:spPr>
        <p:txBody>
          <a:bodyPr/>
          <a:lstStyle/>
          <a:p>
            <a:r>
              <a:rPr lang="en-US" dirty="0">
                <a:latin typeface="+mj-lt"/>
              </a:rPr>
              <a:t>Use </a:t>
            </a:r>
            <a:r>
              <a:rPr lang="en-US" b="1" dirty="0">
                <a:latin typeface="+mj-lt"/>
              </a:rPr>
              <a:t>Windows.Foundation.Metadata.ApiInformation</a:t>
            </a:r>
            <a:r>
              <a:rPr lang="en-US" dirty="0">
                <a:latin typeface="+mj-lt"/>
              </a:rPr>
              <a:t> APIs to write adaptive code across different Universal Windows versions or different target device </a:t>
            </a:r>
            <a:r>
              <a:rPr lang="en-US" dirty="0" smtClean="0">
                <a:latin typeface="+mj-lt"/>
              </a:rPr>
              <a:t>families</a:t>
            </a:r>
            <a:endParaRPr lang="en-US" dirty="0">
              <a:latin typeface="+mj-lt"/>
            </a:endParaRPr>
          </a:p>
        </p:txBody>
      </p:sp>
      <p:sp>
        <p:nvSpPr>
          <p:cNvPr id="2" name="Rectangle 1"/>
          <p:cNvSpPr/>
          <p:nvPr/>
        </p:nvSpPr>
        <p:spPr>
          <a:xfrm>
            <a:off x="493345" y="2831383"/>
            <a:ext cx="12369417" cy="1448287"/>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if</a:t>
            </a:r>
            <a:r>
              <a:rPr lang="en-US" sz="1765" dirty="0">
                <a:solidFill>
                  <a:srgbClr val="000000"/>
                </a:solidFill>
                <a:highlight>
                  <a:srgbClr val="FFFFFF"/>
                </a:highlight>
                <a:latin typeface="Consolas" panose="020B0609020204030204" pitchFamily="49" charset="0"/>
              </a:rPr>
              <a:t> (</a:t>
            </a:r>
            <a:r>
              <a:rPr lang="en-US" sz="1765" dirty="0">
                <a:solidFill>
                  <a:srgbClr val="000000"/>
                </a:solidFill>
                <a:highlight>
                  <a:srgbClr val="FFFFFF"/>
                </a:highlight>
                <a:latin typeface="Consolas" panose="020B0609020204030204" pitchFamily="49" charset="0"/>
              </a:rPr>
              <a:t>Windows.Foundation.Metadata.</a:t>
            </a:r>
            <a:r>
              <a:rPr lang="en-US" sz="1765" dirty="0">
                <a:solidFill>
                  <a:srgbClr val="2B91AF"/>
                </a:solidFill>
                <a:highlight>
                  <a:srgbClr val="FFFFFF"/>
                </a:highlight>
                <a:latin typeface="Consolas" panose="020B0609020204030204" pitchFamily="49" charset="0"/>
              </a:rPr>
              <a:t>ApiInformation</a:t>
            </a:r>
            <a:r>
              <a:rPr lang="en-US" sz="1765" dirty="0">
                <a:solidFill>
                  <a:srgbClr val="000000"/>
                </a:solidFill>
                <a:highlight>
                  <a:srgbClr val="FFFFFF"/>
                </a:highlight>
                <a:latin typeface="Consolas" panose="020B0609020204030204" pitchFamily="49" charset="0"/>
              </a:rPr>
              <a:t>.IsTypePresent</a:t>
            </a:r>
          </a:p>
          <a:p>
            <a:r>
              <a:rPr lang="en-US" sz="1765" dirty="0">
                <a:solidFill>
                  <a:srgbClr val="000000"/>
                </a:solidFill>
                <a:highlight>
                  <a:srgbClr val="FFFFFF"/>
                </a:highlight>
                <a:latin typeface="Consolas" panose="020B0609020204030204" pitchFamily="49" charset="0"/>
              </a:rPr>
              <a:t>	</a:t>
            </a:r>
            <a:r>
              <a:rPr lang="en-US" sz="1765" dirty="0">
                <a:solidFill>
                  <a:srgbClr val="000000"/>
                </a:solidFill>
                <a:highlight>
                  <a:srgbClr val="FFFFFF"/>
                </a:highlight>
                <a:latin typeface="Consolas" panose="020B0609020204030204" pitchFamily="49" charset="0"/>
              </a:rPr>
              <a:t>(</a:t>
            </a:r>
            <a:r>
              <a:rPr lang="en-US" sz="1765" dirty="0">
                <a:solidFill>
                  <a:srgbClr val="A31515"/>
                </a:solidFill>
                <a:highlight>
                  <a:srgbClr val="FFFFFF"/>
                </a:highlight>
                <a:latin typeface="Consolas" panose="020B0609020204030204" pitchFamily="49" charset="0"/>
              </a:rPr>
              <a:t>"Windows.Phone.UI.HardwareButtons"</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000000"/>
                </a:solidFill>
                <a:highlight>
                  <a:srgbClr val="FFFFFF"/>
                </a:highlight>
                <a:latin typeface="Consolas" panose="020B0609020204030204" pitchFamily="49" charset="0"/>
              </a:rPr>
              <a:t>     </a:t>
            </a:r>
            <a:r>
              <a:rPr lang="en-US" sz="1765" dirty="0">
                <a:solidFill>
                  <a:srgbClr val="000000"/>
                </a:solidFill>
                <a:highlight>
                  <a:srgbClr val="FFFFFF"/>
                </a:highlight>
                <a:latin typeface="Consolas" panose="020B0609020204030204" pitchFamily="49" charset="0"/>
              </a:rPr>
              <a:t>Windows.Phone.UI.Input.HardwareButtons.BackPressed</a:t>
            </a:r>
            <a:r>
              <a:rPr lang="en-US" sz="1765" dirty="0">
                <a:solidFill>
                  <a:srgbClr val="404040"/>
                </a:solidFill>
              </a:rPr>
              <a:t> += </a:t>
            </a:r>
            <a:r>
              <a:rPr lang="en-US" sz="1765" dirty="0">
                <a:solidFill>
                  <a:srgbClr val="000000"/>
                </a:solidFill>
                <a:highlight>
                  <a:srgbClr val="FFFFFF"/>
                </a:highlight>
                <a:latin typeface="Consolas" panose="020B0609020204030204" pitchFamily="49" charset="0"/>
              </a:rPr>
              <a:t>HardwareButtons_BackPressed</a:t>
            </a:r>
            <a:r>
              <a:rPr lang="en-US" sz="1765" dirty="0">
                <a:solidFill>
                  <a:srgbClr val="404040"/>
                </a:solidFill>
              </a:rPr>
              <a:t>;</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000000"/>
                </a:solidFill>
                <a:highlight>
                  <a:srgbClr val="FFFFFF"/>
                </a:highlight>
                <a:latin typeface="Consolas" panose="020B0609020204030204" pitchFamily="49" charset="0"/>
              </a:rPr>
              <a:t>}</a:t>
            </a:r>
            <a:endParaRPr lang="en-US" sz="1765" dirty="0">
              <a:solidFill>
                <a:srgbClr val="404040"/>
              </a:solidFill>
            </a:endParaRPr>
          </a:p>
        </p:txBody>
      </p:sp>
      <p:graphicFrame>
        <p:nvGraphicFramePr>
          <p:cNvPr id="5" name="Table 4"/>
          <p:cNvGraphicFramePr>
            <a:graphicFrameLocks noGrp="1"/>
          </p:cNvGraphicFramePr>
          <p:nvPr>
            <p:extLst/>
          </p:nvPr>
        </p:nvGraphicFramePr>
        <p:xfrm>
          <a:off x="418643" y="4923041"/>
          <a:ext cx="11506438" cy="1092501"/>
        </p:xfrm>
        <a:graphic>
          <a:graphicData uri="http://schemas.openxmlformats.org/drawingml/2006/table">
            <a:tbl>
              <a:tblPr firstRow="1" bandRow="1">
                <a:tableStyleId>{9DCAF9ED-07DC-4A11-8D7F-57B35C25682E}</a:tableStyleId>
              </a:tblPr>
              <a:tblGrid>
                <a:gridCol w="958870"/>
                <a:gridCol w="8113514"/>
                <a:gridCol w="2434054"/>
              </a:tblGrid>
              <a:tr h="432006">
                <a:tc>
                  <a:txBody>
                    <a:bodyPr/>
                    <a:lstStyle/>
                    <a:p>
                      <a:r>
                        <a:rPr lang="en-US" sz="1600" dirty="0" smtClean="0"/>
                        <a:t>Code</a:t>
                      </a:r>
                      <a:endParaRPr lang="en-US" sz="1600" dirty="0"/>
                    </a:p>
                  </a:txBody>
                  <a:tcPr marL="89642" marR="89642" marT="44821" marB="44821"/>
                </a:tc>
                <a:tc>
                  <a:txBody>
                    <a:bodyPr/>
                    <a:lstStyle/>
                    <a:p>
                      <a:r>
                        <a:rPr lang="en-US" sz="1600" dirty="0" smtClean="0"/>
                        <a:t>Title</a:t>
                      </a:r>
                      <a:endParaRPr lang="en-US" sz="1600" b="1" dirty="0"/>
                    </a:p>
                  </a:txBody>
                  <a:tcPr marL="89642" marR="89642" marT="44821" marB="44821"/>
                </a:tc>
                <a:tc>
                  <a:txBody>
                    <a:bodyPr/>
                    <a:lstStyle/>
                    <a:p>
                      <a:r>
                        <a:rPr lang="en-US" sz="1600" dirty="0" smtClean="0"/>
                        <a:t>Speaker</a:t>
                      </a:r>
                      <a:endParaRPr lang="en-US" sz="1600" dirty="0"/>
                    </a:p>
                  </a:txBody>
                  <a:tcPr marL="89642" marR="89642" marT="44821" marB="44821"/>
                </a:tc>
              </a:tr>
              <a:tr h="660495">
                <a:tc>
                  <a:txBody>
                    <a:bodyPr/>
                    <a:lstStyle/>
                    <a:p>
                      <a:r>
                        <a:rPr lang="en-US" sz="1600" dirty="0" smtClean="0"/>
                        <a:t>679</a:t>
                      </a:r>
                      <a:endParaRPr lang="en-US" sz="1600" dirty="0"/>
                    </a:p>
                  </a:txBody>
                  <a:tcPr marL="89642" marR="89642" marT="44821" marB="44821"/>
                </a:tc>
                <a:tc>
                  <a:txBody>
                    <a:bodyPr/>
                    <a:lstStyle/>
                    <a:p>
                      <a:r>
                        <a:rPr lang="en-US" sz="1600" dirty="0" smtClean="0"/>
                        <a:t>From the Small Screen to the Big Screen: Building Universal Windows App Experiences with XAML</a:t>
                      </a:r>
                      <a:endParaRPr lang="en-US" sz="1600" b="1" dirty="0"/>
                    </a:p>
                  </a:txBody>
                  <a:tcPr marL="89642" marR="89642" marT="44821" marB="44821"/>
                </a:tc>
                <a:tc>
                  <a:txBody>
                    <a:bodyPr/>
                    <a:lstStyle/>
                    <a:p>
                      <a:r>
                        <a:rPr lang="en-US" sz="1600" dirty="0" smtClean="0"/>
                        <a:t>Tim Heuer</a:t>
                      </a:r>
                    </a:p>
                    <a:p>
                      <a:r>
                        <a:rPr lang="en-US" sz="1600" dirty="0" smtClean="0"/>
                        <a:t>Harini Kannan</a:t>
                      </a:r>
                      <a:endParaRPr lang="en-US" sz="1600" dirty="0"/>
                    </a:p>
                  </a:txBody>
                  <a:tcPr marL="89642" marR="89642" marT="44821" marB="44821"/>
                </a:tc>
              </a:tr>
            </a:tbl>
          </a:graphicData>
        </a:graphic>
      </p:graphicFrame>
    </p:spTree>
    <p:extLst>
      <p:ext uri="{BB962C8B-B14F-4D97-AF65-F5344CB8AC3E}">
        <p14:creationId xmlns:p14="http://schemas.microsoft.com/office/powerpoint/2010/main" val="1082274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a:t>3</a:t>
            </a:r>
            <a:r>
              <a:rPr lang="en-US" baseline="30000" dirty="0"/>
              <a:t>rd</a:t>
            </a:r>
            <a:r>
              <a:rPr lang="en-US" dirty="0"/>
              <a:t> Party</a:t>
            </a:r>
            <a:r>
              <a:rPr lang="en-US" dirty="0" smtClean="0"/>
              <a:t> Extension SDKs</a:t>
            </a:r>
            <a:endParaRPr lang="en-US" dirty="0"/>
          </a:p>
        </p:txBody>
      </p:sp>
      <p:sp>
        <p:nvSpPr>
          <p:cNvPr id="5" name="Text Placeholder 1"/>
          <p:cNvSpPr>
            <a:spLocks noGrp="1"/>
          </p:cNvSpPr>
          <p:nvPr>
            <p:ph type="body" sz="quarter" idx="10"/>
          </p:nvPr>
        </p:nvSpPr>
        <p:spPr>
          <a:xfrm>
            <a:off x="403439" y="1262641"/>
            <a:ext cx="11668727" cy="5376993"/>
          </a:xfrm>
        </p:spPr>
        <p:txBody>
          <a:bodyPr/>
          <a:lstStyle/>
          <a:p>
            <a:r>
              <a:rPr lang="en-US" sz="2745" dirty="0"/>
              <a:t>Developers can reference Windows 8.1 Extension SDKs in a Universal Windows app</a:t>
            </a:r>
          </a:p>
          <a:p>
            <a:endParaRPr lang="en-US" sz="2745" dirty="0"/>
          </a:p>
          <a:p>
            <a:r>
              <a:rPr lang="en-US" sz="2745" dirty="0"/>
              <a:t>Referencing a native Windows 8.1 Extension SDK requires referencing </a:t>
            </a:r>
            <a:r>
              <a:rPr lang="en-US" sz="2745" i="1" dirty="0"/>
              <a:t>“Microsoft Visual C++ 2013 Runtime Package for Windows Universal” </a:t>
            </a:r>
            <a:r>
              <a:rPr lang="en-US" sz="2745" dirty="0"/>
              <a:t>SDK</a:t>
            </a:r>
          </a:p>
          <a:p>
            <a:endParaRPr lang="en-US" sz="2745" dirty="0"/>
          </a:p>
          <a:p>
            <a:r>
              <a:rPr lang="en-US" sz="2745" dirty="0"/>
              <a:t>Developers can build Extension SDKs for Universal Windows platform and write adaptive code against platform APIs</a:t>
            </a:r>
          </a:p>
          <a:p>
            <a:endParaRPr lang="en-US" sz="2745" dirty="0"/>
          </a:p>
          <a:p>
            <a:r>
              <a:rPr lang="en-US" sz="2745" dirty="0"/>
              <a:t>Universal Windows Extension SDKs are installed under:</a:t>
            </a:r>
          </a:p>
          <a:p>
            <a:r>
              <a:rPr lang="en-US" sz="2745" dirty="0"/>
              <a:t>	</a:t>
            </a:r>
            <a:r>
              <a:rPr lang="en-US" sz="2745" b="1" dirty="0"/>
              <a:t>\</a:t>
            </a:r>
            <a:r>
              <a:rPr lang="en-US" sz="2745" b="1" dirty="0"/>
              <a:t>Program </a:t>
            </a:r>
            <a:r>
              <a:rPr lang="en-US" sz="2745" b="1" dirty="0"/>
              <a:t>Files\Microsoft </a:t>
            </a:r>
            <a:r>
              <a:rPr lang="en-US" sz="2745" b="1" dirty="0"/>
              <a:t>SDKs\Windows </a:t>
            </a:r>
            <a:r>
              <a:rPr lang="en-US" sz="2745" b="1" dirty="0"/>
              <a:t>Kits\10\</a:t>
            </a:r>
            <a:r>
              <a:rPr lang="en-US" sz="2745" b="1" dirty="0" err="1"/>
              <a:t>ExtensionSDKs</a:t>
            </a:r>
            <a:endParaRPr lang="en-US" sz="2745" b="1" dirty="0"/>
          </a:p>
        </p:txBody>
      </p:sp>
    </p:spTree>
    <p:extLst>
      <p:ext uri="{BB962C8B-B14F-4D97-AF65-F5344CB8AC3E}">
        <p14:creationId xmlns:p14="http://schemas.microsoft.com/office/powerpoint/2010/main" val="4104882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NuGet</a:t>
            </a:r>
            <a:endParaRPr lang="en-US" dirty="0"/>
          </a:p>
        </p:txBody>
      </p:sp>
      <p:sp>
        <p:nvSpPr>
          <p:cNvPr id="4" name="Text Placeholder 1"/>
          <p:cNvSpPr>
            <a:spLocks noGrp="1"/>
          </p:cNvSpPr>
          <p:nvPr>
            <p:ph type="body" sz="quarter" idx="10"/>
          </p:nvPr>
        </p:nvSpPr>
        <p:spPr>
          <a:xfrm>
            <a:off x="403439" y="1262641"/>
            <a:ext cx="11668727" cy="5376993"/>
          </a:xfrm>
        </p:spPr>
        <p:txBody>
          <a:bodyPr/>
          <a:lstStyle/>
          <a:p>
            <a:r>
              <a:rPr lang="en-US" sz="2745" dirty="0"/>
              <a:t>Universal Windows apps support referencing Windows 8.1 NuGet packages</a:t>
            </a:r>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784"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p:txBody>
      </p:sp>
      <p:pic>
        <p:nvPicPr>
          <p:cNvPr id="2" name="Picture 1"/>
          <p:cNvPicPr>
            <a:picLocks noChangeAspect="1"/>
          </p:cNvPicPr>
          <p:nvPr/>
        </p:nvPicPr>
        <p:blipFill>
          <a:blip r:embed="rId3"/>
          <a:stretch>
            <a:fillRect/>
          </a:stretch>
        </p:blipFill>
        <p:spPr>
          <a:xfrm>
            <a:off x="1613877" y="2009661"/>
            <a:ext cx="8790536" cy="4201451"/>
          </a:xfrm>
          <a:prstGeom prst="rect">
            <a:avLst/>
          </a:prstGeom>
        </p:spPr>
      </p:pic>
    </p:spTree>
    <p:extLst>
      <p:ext uri="{BB962C8B-B14F-4D97-AF65-F5344CB8AC3E}">
        <p14:creationId xmlns:p14="http://schemas.microsoft.com/office/powerpoint/2010/main" val="397256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91514"/>
            <a:ext cx="11802925" cy="899537"/>
          </a:xfrm>
        </p:spPr>
        <p:txBody>
          <a:bodyPr/>
          <a:lstStyle/>
          <a:p>
            <a:r>
              <a:rPr lang="en-US" dirty="0" smtClean="0"/>
              <a:t>NuGet – RTM</a:t>
            </a:r>
            <a:endParaRPr lang="en-US" dirty="0"/>
          </a:p>
        </p:txBody>
      </p:sp>
      <p:sp>
        <p:nvSpPr>
          <p:cNvPr id="4" name="Text Placeholder 1"/>
          <p:cNvSpPr>
            <a:spLocks noGrp="1"/>
          </p:cNvSpPr>
          <p:nvPr>
            <p:ph type="body" sz="quarter" idx="10"/>
          </p:nvPr>
        </p:nvSpPr>
        <p:spPr>
          <a:xfrm>
            <a:off x="403439" y="1480522"/>
            <a:ext cx="11668727" cy="5376993"/>
          </a:xfrm>
        </p:spPr>
        <p:txBody>
          <a:bodyPr/>
          <a:lstStyle/>
          <a:p>
            <a:r>
              <a:rPr lang="en-US" sz="2745" dirty="0"/>
              <a:t>Universal Windows apps will support referencing Windows Phone 8.1 NuGet packages</a:t>
            </a:r>
            <a:endParaRPr lang="en-US" sz="2745" dirty="0"/>
          </a:p>
          <a:p>
            <a:endParaRPr lang="en-US" sz="2745" dirty="0"/>
          </a:p>
          <a:p>
            <a:r>
              <a:rPr lang="en-US" sz="2745" dirty="0"/>
              <a:t>Developers will be able to author NuGet packages specific to Universal Windows platform</a:t>
            </a:r>
          </a:p>
          <a:p>
            <a:endParaRPr lang="en-US" sz="2745" dirty="0"/>
          </a:p>
          <a:p>
            <a:r>
              <a:rPr lang="en-US" sz="2745" dirty="0"/>
              <a:t>If you want an early preview of NuGet bits for Universal Windows platform, send an email to: </a:t>
            </a:r>
            <a:r>
              <a:rPr lang="en-US" sz="2745" dirty="0">
                <a:hlinkClick r:id="rId3"/>
              </a:rPr>
              <a:t>navits@microsoft.com</a:t>
            </a:r>
            <a:endParaRPr lang="en-US" sz="2745" dirty="0"/>
          </a:p>
        </p:txBody>
      </p:sp>
    </p:spTree>
    <p:extLst>
      <p:ext uri="{BB962C8B-B14F-4D97-AF65-F5344CB8AC3E}">
        <p14:creationId xmlns:p14="http://schemas.microsoft.com/office/powerpoint/2010/main" val="1764675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smtClean="0"/>
              <a:t>App Insights</a:t>
            </a:r>
            <a:endParaRPr lang="en-US" dirty="0"/>
          </a:p>
        </p:txBody>
      </p:sp>
      <p:sp>
        <p:nvSpPr>
          <p:cNvPr id="4" name="Text Placeholder 1"/>
          <p:cNvSpPr>
            <a:spLocks noGrp="1"/>
          </p:cNvSpPr>
          <p:nvPr>
            <p:ph type="body" sz="quarter" idx="10"/>
          </p:nvPr>
        </p:nvSpPr>
        <p:spPr>
          <a:xfrm>
            <a:off x="403439" y="1262641"/>
            <a:ext cx="11668727" cy="5376993"/>
          </a:xfrm>
        </p:spPr>
        <p:txBody>
          <a:bodyPr/>
          <a:lstStyle/>
          <a:p>
            <a:r>
              <a:rPr lang="en-US" sz="2745" dirty="0"/>
              <a:t>App Insights enable developers to monitor app’s performance and usage statistics</a:t>
            </a:r>
          </a:p>
          <a:p>
            <a:endParaRPr lang="en-US" sz="2745" dirty="0"/>
          </a:p>
          <a:p>
            <a:r>
              <a:rPr lang="en-US" sz="2745" dirty="0"/>
              <a:t>Universal Windows project templates are enabled for App Insights and monitors app </a:t>
            </a:r>
            <a:r>
              <a:rPr lang="en-US" sz="2745" b="1" dirty="0"/>
              <a:t>users, sessions, page view, crashes and real time usage </a:t>
            </a:r>
            <a:r>
              <a:rPr lang="en-US" sz="2745" dirty="0"/>
              <a:t>without writing any additional code</a:t>
            </a:r>
          </a:p>
          <a:p>
            <a:endParaRPr lang="en-US" sz="2745" dirty="0"/>
          </a:p>
          <a:p>
            <a:r>
              <a:rPr lang="en-US" sz="2745" dirty="0"/>
              <a:t>Developers can easily add custom events to collect additional telemetry data for the app</a:t>
            </a:r>
          </a:p>
        </p:txBody>
      </p:sp>
    </p:spTree>
    <p:extLst>
      <p:ext uri="{BB962C8B-B14F-4D97-AF65-F5344CB8AC3E}">
        <p14:creationId xmlns:p14="http://schemas.microsoft.com/office/powerpoint/2010/main" val="3028523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4739" y="2008265"/>
            <a:ext cx="2225302" cy="581459"/>
          </a:xfrm>
        </p:spPr>
        <p:txBody>
          <a:bodyPr/>
          <a:lstStyle/>
          <a:p>
            <a:r>
              <a:rPr lang="en-US" sz="2353" dirty="0"/>
              <a:t>Universal 8.1 App </a:t>
            </a:r>
            <a:r>
              <a:rPr lang="en-US" sz="2353" dirty="0"/>
              <a:t>	</a:t>
            </a:r>
            <a:endParaRPr lang="en-US" sz="2353" dirty="0"/>
          </a:p>
        </p:txBody>
      </p:sp>
      <p:pic>
        <p:nvPicPr>
          <p:cNvPr id="9" name="Picture 8"/>
          <p:cNvPicPr>
            <a:picLocks noChangeAspect="1"/>
          </p:cNvPicPr>
          <p:nvPr/>
        </p:nvPicPr>
        <p:blipFill>
          <a:blip r:embed="rId3"/>
          <a:stretch>
            <a:fillRect/>
          </a:stretch>
        </p:blipFill>
        <p:spPr>
          <a:xfrm>
            <a:off x="7654982" y="1570689"/>
            <a:ext cx="3735102" cy="1316863"/>
          </a:xfrm>
          <a:prstGeom prst="rect">
            <a:avLst/>
          </a:prstGeom>
        </p:spPr>
      </p:pic>
      <p:sp>
        <p:nvSpPr>
          <p:cNvPr id="15" name="Left Brace 14"/>
          <p:cNvSpPr/>
          <p:nvPr/>
        </p:nvSpPr>
        <p:spPr>
          <a:xfrm rot="16200000">
            <a:off x="8407431" y="53961"/>
            <a:ext cx="232772" cy="64990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solidFill>
                <a:srgbClr val="404040"/>
              </a:solidFill>
            </a:endParaRPr>
          </a:p>
        </p:txBody>
      </p:sp>
      <p:sp>
        <p:nvSpPr>
          <p:cNvPr id="2" name="TextBox 1"/>
          <p:cNvSpPr txBox="1"/>
          <p:nvPr/>
        </p:nvSpPr>
        <p:spPr>
          <a:xfrm>
            <a:off x="6008224" y="3717713"/>
            <a:ext cx="5602655"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1: Single Universal Windows Project</a:t>
            </a:r>
          </a:p>
        </p:txBody>
      </p:sp>
      <p:sp>
        <p:nvSpPr>
          <p:cNvPr id="19" name="Content Placeholder 3"/>
          <p:cNvSpPr>
            <a:spLocks noGrp="1"/>
          </p:cNvSpPr>
          <p:nvPr>
            <p:ph type="body" sz="quarter" idx="4294967295"/>
          </p:nvPr>
        </p:nvSpPr>
        <p:spPr>
          <a:xfrm>
            <a:off x="315420" y="1599052"/>
            <a:ext cx="4871394" cy="4073306"/>
          </a:xfrm>
          <a:prstGeom prst="rect">
            <a:avLst/>
          </a:prstGeom>
        </p:spPr>
        <p:txBody>
          <a:bodyPr/>
          <a:lstStyle/>
          <a:p>
            <a:r>
              <a:rPr lang="en-US" sz="1961" dirty="0"/>
              <a:t>Add single Universal Windows project to target different Windows 10 devices</a:t>
            </a:r>
          </a:p>
          <a:p>
            <a:endParaRPr lang="en-US" sz="1961" dirty="0"/>
          </a:p>
          <a:p>
            <a:r>
              <a:rPr lang="en-US" sz="1961" dirty="0"/>
              <a:t>Use Adaptive code for device family specific APIs</a:t>
            </a:r>
          </a:p>
          <a:p>
            <a:endParaRPr lang="en-US" sz="1961" dirty="0"/>
          </a:p>
          <a:p>
            <a:r>
              <a:rPr lang="en-US" sz="1961" dirty="0"/>
              <a:t>Use Adaptive UI to support different form factors</a:t>
            </a:r>
          </a:p>
          <a:p>
            <a:endParaRPr lang="en-US" sz="1961" dirty="0"/>
          </a:p>
          <a:p>
            <a:r>
              <a:rPr lang="en-US" sz="1961" dirty="0"/>
              <a:t>Use Shared projects, WinRT components, PCLs to share code between Universal Windows, Windows 8.1 and WP 8.1 projects</a:t>
            </a:r>
            <a:endParaRPr lang="en-US" sz="1961" dirty="0"/>
          </a:p>
        </p:txBody>
      </p:sp>
      <p:pic>
        <p:nvPicPr>
          <p:cNvPr id="21" name="Picture 20"/>
          <p:cNvPicPr>
            <a:picLocks noChangeAspect="1"/>
          </p:cNvPicPr>
          <p:nvPr/>
        </p:nvPicPr>
        <p:blipFill>
          <a:blip r:embed="rId4"/>
          <a:stretch>
            <a:fillRect/>
          </a:stretch>
        </p:blipFill>
        <p:spPr>
          <a:xfrm>
            <a:off x="6836266" y="4536152"/>
            <a:ext cx="3375102" cy="1469802"/>
          </a:xfrm>
          <a:prstGeom prst="rect">
            <a:avLst/>
          </a:prstGeom>
          <a:ln>
            <a:solidFill>
              <a:schemeClr val="tx1"/>
            </a:solidFill>
          </a:ln>
        </p:spPr>
      </p:pic>
      <p:sp>
        <p:nvSpPr>
          <p:cNvPr id="11" name="Rectangle 10"/>
          <p:cNvSpPr/>
          <p:nvPr/>
        </p:nvSpPr>
        <p:spPr>
          <a:xfrm>
            <a:off x="178774" y="80160"/>
            <a:ext cx="12043901" cy="814661"/>
          </a:xfrm>
          <a:prstGeom prst="rect">
            <a:avLst/>
          </a:prstGeom>
        </p:spPr>
        <p:txBody>
          <a:bodyPr wrap="square">
            <a:spAutoFit/>
          </a:bodyPr>
          <a:lstStyle/>
          <a:p>
            <a:r>
              <a:rPr lang="en-US" sz="4705" spc="-100" dirty="0">
                <a:ln w="3175">
                  <a:noFill/>
                </a:ln>
                <a:gradFill>
                  <a:gsLst>
                    <a:gs pos="1250">
                      <a:srgbClr val="404040"/>
                    </a:gs>
                    <a:gs pos="100000">
                      <a:srgbClr val="404040"/>
                    </a:gs>
                  </a:gsLst>
                  <a:lin ang="5400000" scaled="0"/>
                </a:gradFill>
                <a:latin typeface="Segoe UI Light"/>
                <a:cs typeface="Segoe UI" pitchFamily="34" charset="0"/>
              </a:rPr>
              <a:t>Upgrade Windows/Windows Phone 8.1 projects</a:t>
            </a:r>
            <a:endParaRPr lang="en-US" sz="1765" dirty="0">
              <a:solidFill>
                <a:srgbClr val="404040"/>
              </a:solidFill>
            </a:endParaRPr>
          </a:p>
        </p:txBody>
      </p:sp>
    </p:spTree>
    <p:extLst>
      <p:ext uri="{BB962C8B-B14F-4D97-AF65-F5344CB8AC3E}">
        <p14:creationId xmlns:p14="http://schemas.microsoft.com/office/powerpoint/2010/main" val="2319080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72631" y="1636150"/>
            <a:ext cx="2225302" cy="581459"/>
          </a:xfrm>
        </p:spPr>
        <p:txBody>
          <a:bodyPr/>
          <a:lstStyle/>
          <a:p>
            <a:r>
              <a:rPr lang="en-US" sz="2353" dirty="0"/>
              <a:t>Universal 8.1 App </a:t>
            </a:r>
            <a:r>
              <a:rPr lang="en-US" sz="2353" dirty="0"/>
              <a:t>	</a:t>
            </a:r>
            <a:endParaRPr lang="en-US" sz="2353" dirty="0"/>
          </a:p>
        </p:txBody>
      </p:sp>
      <p:pic>
        <p:nvPicPr>
          <p:cNvPr id="9" name="Picture 8"/>
          <p:cNvPicPr>
            <a:picLocks noChangeAspect="1"/>
          </p:cNvPicPr>
          <p:nvPr/>
        </p:nvPicPr>
        <p:blipFill>
          <a:blip r:embed="rId3"/>
          <a:stretch>
            <a:fillRect/>
          </a:stretch>
        </p:blipFill>
        <p:spPr>
          <a:xfrm>
            <a:off x="7862873" y="1198573"/>
            <a:ext cx="3735102" cy="1316863"/>
          </a:xfrm>
          <a:prstGeom prst="rect">
            <a:avLst/>
          </a:prstGeom>
        </p:spPr>
      </p:pic>
      <p:sp>
        <p:nvSpPr>
          <p:cNvPr id="15" name="Left Brace 14"/>
          <p:cNvSpPr/>
          <p:nvPr/>
        </p:nvSpPr>
        <p:spPr>
          <a:xfrm rot="16200000">
            <a:off x="8615323" y="-318155"/>
            <a:ext cx="232772" cy="64990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solidFill>
                <a:srgbClr val="404040"/>
              </a:solidFill>
            </a:endParaRPr>
          </a:p>
        </p:txBody>
      </p:sp>
      <p:sp>
        <p:nvSpPr>
          <p:cNvPr id="2" name="TextBox 1"/>
          <p:cNvSpPr txBox="1"/>
          <p:nvPr/>
        </p:nvSpPr>
        <p:spPr>
          <a:xfrm>
            <a:off x="5498383" y="3271148"/>
            <a:ext cx="657378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2</a:t>
            </a:r>
            <a:r>
              <a:rPr lang="en-US" sz="2353" dirty="0">
                <a:gradFill>
                  <a:gsLst>
                    <a:gs pos="2917">
                      <a:srgbClr val="404040"/>
                    </a:gs>
                    <a:gs pos="30000">
                      <a:srgbClr val="404040"/>
                    </a:gs>
                  </a:gsLst>
                  <a:lin ang="5400000" scaled="0"/>
                </a:gradFill>
              </a:rPr>
              <a:t>: Different project/package for a device family</a:t>
            </a:r>
          </a:p>
        </p:txBody>
      </p:sp>
      <p:sp>
        <p:nvSpPr>
          <p:cNvPr id="19" name="Content Placeholder 3"/>
          <p:cNvSpPr>
            <a:spLocks noGrp="1"/>
          </p:cNvSpPr>
          <p:nvPr>
            <p:ph type="body" sz="quarter" idx="4294967295"/>
          </p:nvPr>
        </p:nvSpPr>
        <p:spPr>
          <a:xfrm>
            <a:off x="112163" y="291515"/>
            <a:ext cx="5535625" cy="7063413"/>
          </a:xfrm>
          <a:prstGeom prst="rect">
            <a:avLst/>
          </a:prstGeom>
        </p:spPr>
        <p:txBody>
          <a:bodyPr/>
          <a:lstStyle/>
          <a:p>
            <a:r>
              <a:rPr lang="en-US" sz="1961" dirty="0"/>
              <a:t>Add a new Universal Windows project to target a specific Windows 10 device (ex: Mobile)</a:t>
            </a:r>
          </a:p>
          <a:p>
            <a:endParaRPr lang="en-US" sz="1961" dirty="0"/>
          </a:p>
          <a:p>
            <a:r>
              <a:rPr lang="en-US" sz="1961" dirty="0"/>
              <a:t>Update Package.appxmanifest to include “Windows.Mobile” device family with matching MinVersion/MaxVersionTested</a:t>
            </a:r>
          </a:p>
          <a:p>
            <a:endParaRPr lang="en-US" sz="1961" dirty="0"/>
          </a:p>
          <a:p>
            <a:r>
              <a:rPr lang="en-US" sz="1372"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Dependencies</a:t>
            </a:r>
            <a:r>
              <a:rPr lang="en-US" sz="1176" dirty="0">
                <a:solidFill>
                  <a:srgbClr val="0000FF"/>
                </a:solidFill>
                <a:highlight>
                  <a:srgbClr val="FFFFFF"/>
                </a:highlight>
                <a:latin typeface="Consolas" panose="020B0609020204030204" pitchFamily="49" charset="0"/>
              </a:rPr>
              <a:t>&gt;</a:t>
            </a:r>
            <a:endParaRPr lang="en-US" sz="1176" dirty="0">
              <a:solidFill>
                <a:srgbClr val="000000"/>
              </a:solidFill>
              <a:highlight>
                <a:srgbClr val="FFFFFF"/>
              </a:highlight>
              <a:latin typeface="Consolas" panose="020B0609020204030204" pitchFamily="49" charset="0"/>
            </a:endParaRPr>
          </a:p>
          <a:p>
            <a:r>
              <a:rPr lang="en-US" sz="1176"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TargetDeviceFamily</a:t>
            </a:r>
            <a:r>
              <a:rPr lang="en-US" sz="1176" dirty="0">
                <a:solidFill>
                  <a:srgbClr val="0000FF"/>
                </a:solidFill>
                <a:highlight>
                  <a:srgbClr val="FFFFFF"/>
                </a:highlight>
                <a:latin typeface="Consolas" panose="020B0609020204030204" pitchFamily="49" charset="0"/>
              </a:rPr>
              <a:t> </a:t>
            </a:r>
          </a:p>
          <a:p>
            <a:r>
              <a:rPr lang="en-US" sz="1176" dirty="0">
                <a:solidFill>
                  <a:srgbClr val="0000FF"/>
                </a:solidFill>
                <a:highlight>
                  <a:srgbClr val="FFFFFF"/>
                </a:highlight>
                <a:latin typeface="Consolas" panose="020B0609020204030204" pitchFamily="49" charset="0"/>
              </a:rPr>
              <a:t> </a:t>
            </a:r>
            <a:r>
              <a:rPr lang="en-US" sz="1176" dirty="0">
                <a:solidFill>
                  <a:srgbClr val="0000FF"/>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Name</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Windows.Mobile</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    </a:t>
            </a:r>
          </a:p>
          <a:p>
            <a:r>
              <a:rPr lang="en-US" sz="1176" dirty="0">
                <a:solidFill>
                  <a:srgbClr val="0000FF"/>
                </a:solidFill>
                <a:highlight>
                  <a:srgbClr val="FFFFFF"/>
                </a:highlight>
                <a:latin typeface="Consolas" panose="020B0609020204030204" pitchFamily="49" charset="0"/>
              </a:rPr>
              <a:t> </a:t>
            </a:r>
            <a:r>
              <a:rPr lang="en-US" sz="1176" dirty="0">
                <a:solidFill>
                  <a:srgbClr val="0000FF"/>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MinVersion</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“&lt;</a:t>
            </a:r>
            <a:r>
              <a:rPr lang="en-US" sz="1176" dirty="0" err="1">
                <a:solidFill>
                  <a:srgbClr val="0000FF"/>
                </a:solidFill>
                <a:highlight>
                  <a:srgbClr val="FFFFFF"/>
                </a:highlight>
                <a:latin typeface="Consolas" panose="020B0609020204030204" pitchFamily="49" charset="0"/>
              </a:rPr>
              <a:t>Windows.Mobile</a:t>
            </a:r>
            <a:r>
              <a:rPr lang="en-US" sz="1176" dirty="0">
                <a:solidFill>
                  <a:srgbClr val="0000FF"/>
                </a:solidFill>
                <a:highlight>
                  <a:srgbClr val="FFFFFF"/>
                </a:highlight>
                <a:latin typeface="Consolas" panose="020B0609020204030204" pitchFamily="49" charset="0"/>
              </a:rPr>
              <a:t> MinVersion&gt;</a:t>
            </a:r>
            <a:r>
              <a:rPr lang="en-US" sz="1176" dirty="0">
                <a:solidFill>
                  <a:srgbClr val="000000"/>
                </a:solidFill>
                <a:highlight>
                  <a:srgbClr val="FFFFFF"/>
                </a:highlight>
                <a:latin typeface="Consolas" panose="020B0609020204030204" pitchFamily="49" charset="0"/>
              </a:rPr>
              <a:t>“</a:t>
            </a:r>
          </a:p>
          <a:p>
            <a:r>
              <a:rPr lang="en-US" sz="1176" dirty="0">
                <a:solidFill>
                  <a:srgbClr val="000000"/>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MaxVersionTested</a:t>
            </a:r>
            <a:r>
              <a:rPr lang="en-US" sz="1176" dirty="0">
                <a:solidFill>
                  <a:srgbClr val="0000FF"/>
                </a:solidFill>
                <a:highlight>
                  <a:srgbClr val="FFFFFF"/>
                </a:highlight>
                <a:latin typeface="Consolas" panose="020B0609020204030204" pitchFamily="49" charset="0"/>
              </a:rPr>
              <a:t>=</a:t>
            </a:r>
            <a:r>
              <a:rPr lang="en-US" sz="1176" dirty="0">
                <a:solidFill>
                  <a:srgbClr val="000000"/>
                </a:solidFill>
                <a:highlight>
                  <a:srgbClr val="FFFFFF"/>
                </a:highlight>
                <a:latin typeface="Consolas" panose="020B0609020204030204" pitchFamily="49" charset="0"/>
              </a:rPr>
              <a:t>“&lt;</a:t>
            </a:r>
            <a:r>
              <a:rPr lang="en-US" sz="1176" dirty="0" err="1">
                <a:solidFill>
                  <a:srgbClr val="0000FF"/>
                </a:solidFill>
                <a:highlight>
                  <a:srgbClr val="FFFFFF"/>
                </a:highlight>
                <a:latin typeface="Consolas" panose="020B0609020204030204" pitchFamily="49" charset="0"/>
              </a:rPr>
              <a:t>Windows.Mobile</a:t>
            </a:r>
            <a:r>
              <a:rPr lang="en-US" sz="1176" dirty="0">
                <a:solidFill>
                  <a:srgbClr val="0000FF"/>
                </a:solidFill>
                <a:highlight>
                  <a:srgbClr val="FFFFFF"/>
                </a:highlight>
                <a:latin typeface="Consolas" panose="020B0609020204030204" pitchFamily="49" charset="0"/>
              </a:rPr>
              <a:t> MaxVersionTested&gt;</a:t>
            </a:r>
            <a:r>
              <a:rPr lang="en-US" sz="1176" dirty="0">
                <a:solidFill>
                  <a:srgbClr val="000000"/>
                </a:solidFill>
                <a:highlight>
                  <a:srgbClr val="FFFFFF"/>
                </a:highlight>
                <a:latin typeface="Consolas" panose="020B0609020204030204" pitchFamily="49" charset="0"/>
              </a:rPr>
              <a:t>"</a:t>
            </a:r>
            <a:r>
              <a:rPr lang="en-US" sz="1176" dirty="0">
                <a:solidFill>
                  <a:srgbClr val="0000FF"/>
                </a:solidFill>
                <a:highlight>
                  <a:srgbClr val="FFFFFF"/>
                </a:highlight>
                <a:latin typeface="Consolas" panose="020B0609020204030204" pitchFamily="49" charset="0"/>
              </a:rPr>
              <a:t>/&gt;</a:t>
            </a:r>
            <a:endParaRPr lang="en-US" sz="1176" dirty="0">
              <a:solidFill>
                <a:srgbClr val="000000"/>
              </a:solidFill>
              <a:highlight>
                <a:srgbClr val="FFFFFF"/>
              </a:highlight>
              <a:latin typeface="Consolas" panose="020B0609020204030204" pitchFamily="49" charset="0"/>
            </a:endParaRPr>
          </a:p>
          <a:p>
            <a:r>
              <a:rPr lang="en-US" sz="1176" dirty="0">
                <a:solidFill>
                  <a:srgbClr val="0000FF"/>
                </a:solidFill>
                <a:highlight>
                  <a:srgbClr val="FFFFFF"/>
                </a:highlight>
                <a:latin typeface="Consolas" panose="020B0609020204030204" pitchFamily="49" charset="0"/>
              </a:rPr>
              <a:t>   &lt;/</a:t>
            </a:r>
            <a:r>
              <a:rPr lang="en-US" sz="1176" dirty="0">
                <a:solidFill>
                  <a:srgbClr val="A31515"/>
                </a:solidFill>
                <a:highlight>
                  <a:srgbClr val="FFFFFF"/>
                </a:highlight>
                <a:latin typeface="Consolas" panose="020B0609020204030204" pitchFamily="49" charset="0"/>
              </a:rPr>
              <a:t>Dependencies</a:t>
            </a:r>
            <a:r>
              <a:rPr lang="en-US" sz="1176" dirty="0">
                <a:solidFill>
                  <a:srgbClr val="0000FF"/>
                </a:solidFill>
                <a:highlight>
                  <a:srgbClr val="FFFFFF"/>
                </a:highlight>
                <a:latin typeface="Consolas" panose="020B0609020204030204" pitchFamily="49" charset="0"/>
              </a:rPr>
              <a:t>&gt;</a:t>
            </a:r>
            <a:endParaRPr lang="en-US" sz="1176" dirty="0"/>
          </a:p>
          <a:p>
            <a:endParaRPr lang="en-US" sz="1961" dirty="0"/>
          </a:p>
          <a:p>
            <a:r>
              <a:rPr lang="en-US" sz="1961" dirty="0"/>
              <a:t>Add a new Universal Windows project to target other Windows 10 devices</a:t>
            </a:r>
          </a:p>
          <a:p>
            <a:endParaRPr lang="en-US" sz="1961" dirty="0"/>
          </a:p>
          <a:p>
            <a:r>
              <a:rPr lang="en-US" sz="1961" dirty="0"/>
              <a:t>Use Shared projects, WinRT components, PCLs to share code between Universal Windows, Windows 8.1 and WP 8.1 projects</a:t>
            </a:r>
          </a:p>
          <a:p>
            <a:endParaRPr lang="en-US" sz="1961" dirty="0"/>
          </a:p>
          <a:p>
            <a:endParaRPr lang="en-US" sz="1961" dirty="0"/>
          </a:p>
          <a:p>
            <a:endParaRPr lang="en-US" sz="1961" dirty="0"/>
          </a:p>
        </p:txBody>
      </p:sp>
      <p:pic>
        <p:nvPicPr>
          <p:cNvPr id="8" name="Picture 7"/>
          <p:cNvPicPr>
            <a:picLocks noChangeAspect="1"/>
          </p:cNvPicPr>
          <p:nvPr/>
        </p:nvPicPr>
        <p:blipFill>
          <a:blip r:embed="rId4"/>
          <a:stretch>
            <a:fillRect/>
          </a:stretch>
        </p:blipFill>
        <p:spPr>
          <a:xfrm>
            <a:off x="7200316" y="4044126"/>
            <a:ext cx="3346478" cy="1619609"/>
          </a:xfrm>
          <a:prstGeom prst="rect">
            <a:avLst/>
          </a:prstGeom>
          <a:ln>
            <a:solidFill>
              <a:schemeClr val="tx1"/>
            </a:solidFill>
          </a:ln>
        </p:spPr>
      </p:pic>
    </p:spTree>
    <p:extLst>
      <p:ext uri="{BB962C8B-B14F-4D97-AF65-F5344CB8AC3E}">
        <p14:creationId xmlns:p14="http://schemas.microsoft.com/office/powerpoint/2010/main" val="15639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Why do we need an app model</a:t>
            </a:r>
            <a:r>
              <a:rPr lang="en-US" dirty="0" smtClean="0"/>
              <a:t>?</a:t>
            </a:r>
          </a:p>
          <a:p>
            <a:r>
              <a:rPr lang="en-US" dirty="0"/>
              <a:t>What is the Windows App </a:t>
            </a:r>
            <a:r>
              <a:rPr lang="en-US" dirty="0" smtClean="0"/>
              <a:t>Model?</a:t>
            </a:r>
            <a:endParaRPr lang="en-US" dirty="0"/>
          </a:p>
        </p:txBody>
      </p:sp>
      <p:sp>
        <p:nvSpPr>
          <p:cNvPr id="4" name="Title 3"/>
          <p:cNvSpPr>
            <a:spLocks noGrp="1"/>
          </p:cNvSpPr>
          <p:nvPr>
            <p:ph type="ctrTitle"/>
          </p:nvPr>
        </p:nvSpPr>
        <p:spPr/>
        <p:txBody>
          <a:bodyPr/>
          <a:lstStyle/>
          <a:p>
            <a:r>
              <a:rPr lang="en-US" dirty="0" smtClean="0"/>
              <a:t>App Model</a:t>
            </a:r>
            <a:endParaRPr lang="en-US" dirty="0"/>
          </a:p>
        </p:txBody>
      </p:sp>
    </p:spTree>
    <p:extLst>
      <p:ext uri="{BB962C8B-B14F-4D97-AF65-F5344CB8AC3E}">
        <p14:creationId xmlns:p14="http://schemas.microsoft.com/office/powerpoint/2010/main" val="41950280"/>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a:spLocks noGrp="1"/>
          </p:cNvSpPr>
          <p:nvPr>
            <p:ph type="body" sz="quarter" idx="10"/>
          </p:nvPr>
        </p:nvSpPr>
        <p:spPr>
          <a:xfrm>
            <a:off x="269239" y="1189495"/>
            <a:ext cx="11653523" cy="5376992"/>
          </a:xfrm>
        </p:spPr>
        <p:txBody>
          <a:bodyPr>
            <a:normAutofit fontScale="92500" lnSpcReduction="20000"/>
          </a:bodyPr>
          <a:lstStyle/>
          <a:p>
            <a:r>
              <a:rPr lang="en-US" dirty="0" smtClean="0"/>
              <a:t>Windows has never had a definition of an app</a:t>
            </a:r>
          </a:p>
          <a:p>
            <a:r>
              <a:rPr lang="en-US" dirty="0" smtClean="0"/>
              <a:t>You know it when you see it but it’s never written down</a:t>
            </a:r>
          </a:p>
          <a:p>
            <a:r>
              <a:rPr lang="en-US" dirty="0" smtClean="0"/>
              <a:t>Started with .exe but…</a:t>
            </a:r>
          </a:p>
          <a:p>
            <a:pPr lvl="1"/>
            <a:r>
              <a:rPr lang="en-US" dirty="0" smtClean="0"/>
              <a:t>How do you install it?</a:t>
            </a:r>
          </a:p>
          <a:p>
            <a:pPr lvl="1"/>
            <a:r>
              <a:rPr lang="en-US" dirty="0" smtClean="0"/>
              <a:t>How do you store state?</a:t>
            </a:r>
          </a:p>
          <a:p>
            <a:pPr lvl="1"/>
            <a:r>
              <a:rPr lang="en-US" dirty="0" smtClean="0"/>
              <a:t>How long does the app run for?</a:t>
            </a:r>
          </a:p>
          <a:p>
            <a:pPr lvl="1"/>
            <a:r>
              <a:rPr lang="en-US" dirty="0" smtClean="0"/>
              <a:t>What’s the versioning story?</a:t>
            </a:r>
          </a:p>
          <a:p>
            <a:pPr lvl="1"/>
            <a:r>
              <a:rPr lang="en-US" dirty="0" smtClean="0"/>
              <a:t>How do you integrate with the OS?</a:t>
            </a:r>
          </a:p>
          <a:p>
            <a:pPr lvl="1"/>
            <a:r>
              <a:rPr lang="en-US" dirty="0" smtClean="0"/>
              <a:t>How do you integrate with other apps?</a:t>
            </a:r>
          </a:p>
          <a:p>
            <a:pPr lvl="1"/>
            <a:r>
              <a:rPr lang="en-US" dirty="0" smtClean="0"/>
              <a:t>What can your app do?</a:t>
            </a:r>
          </a:p>
          <a:p>
            <a:r>
              <a:rPr lang="en-US" dirty="0" smtClean="0"/>
              <a:t>The Windows App Model provides answers to these questions</a:t>
            </a:r>
            <a:endParaRPr lang="en-US" dirty="0"/>
          </a:p>
        </p:txBody>
      </p:sp>
      <p:sp>
        <p:nvSpPr>
          <p:cNvPr id="3" name="Title 2"/>
          <p:cNvSpPr>
            <a:spLocks noGrp="1"/>
          </p:cNvSpPr>
          <p:nvPr>
            <p:ph type="title"/>
          </p:nvPr>
        </p:nvSpPr>
        <p:spPr/>
        <p:txBody>
          <a:bodyPr/>
          <a:lstStyle/>
          <a:p>
            <a:r>
              <a:rPr lang="en-US" dirty="0" smtClean="0"/>
              <a:t>Why do we need an app model?</a:t>
            </a:r>
            <a:endParaRPr lang="en-US" dirty="0"/>
          </a:p>
        </p:txBody>
      </p:sp>
    </p:spTree>
    <p:extLst>
      <p:ext uri="{BB962C8B-B14F-4D97-AF65-F5344CB8AC3E}">
        <p14:creationId xmlns:p14="http://schemas.microsoft.com/office/powerpoint/2010/main" val="2769097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62897"/>
          </a:xfrm>
        </p:spPr>
        <p:txBody>
          <a:bodyPr/>
          <a:lstStyle/>
          <a:p>
            <a:r>
              <a:rPr lang="en-US" dirty="0" smtClean="0"/>
              <a:t>Defines the app </a:t>
            </a:r>
            <a:r>
              <a:rPr lang="en-US" dirty="0" err="1" smtClean="0"/>
              <a:t>lifecyle</a:t>
            </a:r>
            <a:endParaRPr lang="en-US" dirty="0" smtClean="0"/>
          </a:p>
          <a:p>
            <a:r>
              <a:rPr lang="en-US" dirty="0" smtClean="0"/>
              <a:t>Unified across all Windows devices	</a:t>
            </a:r>
          </a:p>
          <a:p>
            <a:pPr lvl="1"/>
            <a:r>
              <a:rPr lang="en-US" dirty="0" smtClean="0"/>
              <a:t>Scales from </a:t>
            </a:r>
            <a:r>
              <a:rPr lang="en-US" dirty="0" err="1" smtClean="0"/>
              <a:t>IOT</a:t>
            </a:r>
            <a:r>
              <a:rPr lang="en-US" dirty="0" err="1" smtClean="0">
                <a:sym typeface="Wingdings" panose="05000000000000000000" pitchFamily="2" charset="2"/>
              </a:rPr>
              <a:t>MobilePCXboxHololens</a:t>
            </a:r>
            <a:endParaRPr lang="en-US" dirty="0" smtClean="0"/>
          </a:p>
          <a:p>
            <a:r>
              <a:rPr lang="en-US" dirty="0" smtClean="0"/>
              <a:t>Cradle to Grave</a:t>
            </a:r>
          </a:p>
          <a:p>
            <a:pPr lvl="1"/>
            <a:r>
              <a:rPr lang="en-US" dirty="0" smtClean="0"/>
              <a:t>Install</a:t>
            </a:r>
          </a:p>
          <a:p>
            <a:pPr lvl="1"/>
            <a:r>
              <a:rPr lang="en-US" dirty="0" smtClean="0"/>
              <a:t>Runtime environment</a:t>
            </a:r>
          </a:p>
          <a:p>
            <a:pPr lvl="1"/>
            <a:r>
              <a:rPr lang="en-US" dirty="0" smtClean="0"/>
              <a:t>Resource Management</a:t>
            </a:r>
          </a:p>
          <a:p>
            <a:pPr lvl="1"/>
            <a:r>
              <a:rPr lang="en-US" dirty="0" smtClean="0"/>
              <a:t>Update</a:t>
            </a:r>
          </a:p>
          <a:p>
            <a:pPr lvl="1"/>
            <a:r>
              <a:rPr lang="en-US" dirty="0" smtClean="0"/>
              <a:t>Data Model</a:t>
            </a:r>
          </a:p>
          <a:p>
            <a:pPr lvl="1"/>
            <a:r>
              <a:rPr lang="en-US" dirty="0" smtClean="0"/>
              <a:t>Uninstall</a:t>
            </a:r>
          </a:p>
          <a:p>
            <a:pPr lvl="1"/>
            <a:endParaRPr lang="en-US" dirty="0"/>
          </a:p>
        </p:txBody>
      </p:sp>
      <p:sp>
        <p:nvSpPr>
          <p:cNvPr id="3" name="Title 2"/>
          <p:cNvSpPr>
            <a:spLocks noGrp="1"/>
          </p:cNvSpPr>
          <p:nvPr>
            <p:ph type="title"/>
          </p:nvPr>
        </p:nvSpPr>
        <p:spPr/>
        <p:txBody>
          <a:bodyPr/>
          <a:lstStyle/>
          <a:p>
            <a:r>
              <a:rPr lang="en-US" dirty="0" smtClean="0"/>
              <a:t>What is the Windows App Model</a:t>
            </a:r>
            <a:endParaRPr lang="en-US" dirty="0"/>
          </a:p>
        </p:txBody>
      </p:sp>
    </p:spTree>
    <p:extLst>
      <p:ext uri="{BB962C8B-B14F-4D97-AF65-F5344CB8AC3E}">
        <p14:creationId xmlns:p14="http://schemas.microsoft.com/office/powerpoint/2010/main" val="879071381"/>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16183"/>
          </a:xfrm>
        </p:spPr>
        <p:txBody>
          <a:bodyPr/>
          <a:lstStyle/>
          <a:p>
            <a:r>
              <a:rPr lang="en-US" dirty="0" smtClean="0"/>
              <a:t>Inclusive of all apps that run on Windows</a:t>
            </a:r>
          </a:p>
          <a:p>
            <a:r>
              <a:rPr lang="en-US" dirty="0" smtClean="0"/>
              <a:t>Universal Windows Apps</a:t>
            </a:r>
          </a:p>
          <a:p>
            <a:r>
              <a:rPr lang="en-US" dirty="0" smtClean="0"/>
              <a:t>Existing apps</a:t>
            </a:r>
          </a:p>
          <a:p>
            <a:pPr lvl="1"/>
            <a:r>
              <a:rPr lang="en-US" dirty="0" smtClean="0"/>
              <a:t>Phone Apps </a:t>
            </a:r>
          </a:p>
          <a:p>
            <a:pPr lvl="1"/>
            <a:r>
              <a:rPr lang="en-US" dirty="0" smtClean="0"/>
              <a:t>Modern Apps</a:t>
            </a:r>
          </a:p>
          <a:p>
            <a:pPr lvl="1"/>
            <a:r>
              <a:rPr lang="en-US" dirty="0" smtClean="0"/>
              <a:t>Classic Windows Apps</a:t>
            </a:r>
          </a:p>
        </p:txBody>
      </p:sp>
      <p:sp>
        <p:nvSpPr>
          <p:cNvPr id="3" name="Title 2"/>
          <p:cNvSpPr>
            <a:spLocks noGrp="1"/>
          </p:cNvSpPr>
          <p:nvPr>
            <p:ph type="title"/>
          </p:nvPr>
        </p:nvSpPr>
        <p:spPr/>
        <p:txBody>
          <a:bodyPr/>
          <a:lstStyle/>
          <a:p>
            <a:r>
              <a:rPr lang="en-US" dirty="0" smtClean="0"/>
              <a:t>Windows App Model</a:t>
            </a:r>
            <a:endParaRPr lang="en-US" dirty="0"/>
          </a:p>
        </p:txBody>
      </p:sp>
    </p:spTree>
    <p:extLst>
      <p:ext uri="{BB962C8B-B14F-4D97-AF65-F5344CB8AC3E}">
        <p14:creationId xmlns:p14="http://schemas.microsoft.com/office/powerpoint/2010/main" val="1460404152"/>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275466" y="1213167"/>
            <a:ext cx="11885512" cy="3777614"/>
          </a:xfrm>
        </p:spPr>
        <p:txBody>
          <a:bodyPr/>
          <a:lstStyle/>
          <a:p>
            <a:pPr marL="457112" indent="-457112">
              <a:buFont typeface="+mj-lt"/>
              <a:buAutoNum type="arabicPeriod"/>
            </a:pPr>
            <a:r>
              <a:rPr lang="en-US" dirty="0" err="1" smtClean="0"/>
              <a:t>AppX</a:t>
            </a:r>
            <a:r>
              <a:rPr lang="en-US" dirty="0" smtClean="0"/>
              <a:t> is the deployment model</a:t>
            </a:r>
          </a:p>
          <a:p>
            <a:pPr lvl="1" indent="-336145"/>
            <a:r>
              <a:rPr lang="en-US" dirty="0" smtClean="0"/>
              <a:t>Putting MSI on notice</a:t>
            </a:r>
          </a:p>
          <a:p>
            <a:pPr marL="457112" indent="-457112">
              <a:buFont typeface="+mj-lt"/>
              <a:buAutoNum type="arabicPeriod"/>
            </a:pPr>
            <a:r>
              <a:rPr lang="en-US" dirty="0" smtClean="0"/>
              <a:t>Provides a better way to install/uninstall/update</a:t>
            </a:r>
          </a:p>
          <a:p>
            <a:pPr marL="457112" indent="-457112">
              <a:buFont typeface="+mj-lt"/>
              <a:buAutoNum type="arabicPeriod"/>
            </a:pPr>
            <a:r>
              <a:rPr lang="en-US" dirty="0" smtClean="0"/>
              <a:t>Runtime “virtualizes” registry/disk access</a:t>
            </a:r>
          </a:p>
          <a:p>
            <a:pPr marL="457112" indent="-457112">
              <a:buFont typeface="+mj-lt"/>
              <a:buAutoNum type="arabicPeriod"/>
            </a:pPr>
            <a:r>
              <a:rPr lang="en-US" dirty="0" smtClean="0"/>
              <a:t>Enforces App Model Policy</a:t>
            </a:r>
          </a:p>
          <a:p>
            <a:pPr marL="457112" indent="-457112">
              <a:buFont typeface="+mj-lt"/>
              <a:buAutoNum type="arabicPeriod"/>
            </a:pPr>
            <a:r>
              <a:rPr lang="en-US" dirty="0" smtClean="0"/>
              <a:t>Integrate into the new app model</a:t>
            </a:r>
          </a:p>
        </p:txBody>
      </p:sp>
      <p:sp>
        <p:nvSpPr>
          <p:cNvPr id="2" name="Title 1"/>
          <p:cNvSpPr>
            <a:spLocks noGrp="1"/>
          </p:cNvSpPr>
          <p:nvPr>
            <p:ph type="title"/>
          </p:nvPr>
        </p:nvSpPr>
        <p:spPr/>
        <p:txBody>
          <a:bodyPr/>
          <a:lstStyle/>
          <a:p>
            <a:r>
              <a:rPr lang="en-US" dirty="0" smtClean="0"/>
              <a:t>What does the app model mean?</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48640281"/>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Windows Desktop App Model Policy</a:t>
            </a:r>
            <a:endParaRPr lang="en-US" dirty="0"/>
          </a:p>
        </p:txBody>
      </p:sp>
      <p:sp>
        <p:nvSpPr>
          <p:cNvPr id="9" name="Content Placeholder 8"/>
          <p:cNvSpPr>
            <a:spLocks noGrp="1"/>
          </p:cNvSpPr>
          <p:nvPr>
            <p:ph type="body" sz="quarter" idx="10"/>
          </p:nvPr>
        </p:nvSpPr>
        <p:spPr>
          <a:xfrm>
            <a:off x="269242" y="1189494"/>
            <a:ext cx="5824440" cy="3126240"/>
          </a:xfrm>
        </p:spPr>
        <p:txBody>
          <a:bodyPr/>
          <a:lstStyle/>
          <a:p>
            <a:r>
              <a:rPr lang="en-US" b="1" dirty="0" smtClean="0"/>
              <a:t>Allowed</a:t>
            </a:r>
          </a:p>
          <a:p>
            <a:pPr marL="609468" indent="-609468"/>
            <a:r>
              <a:rPr lang="en-US" dirty="0" smtClean="0"/>
              <a:t>Full API access</a:t>
            </a:r>
          </a:p>
          <a:p>
            <a:pPr marL="609468" indent="-609468"/>
            <a:r>
              <a:rPr lang="en-US" dirty="0" smtClean="0"/>
              <a:t>Existing Desktop app lifecycle</a:t>
            </a:r>
          </a:p>
          <a:p>
            <a:pPr marL="609468" indent="-609468"/>
            <a:endParaRPr lang="en-US" dirty="0"/>
          </a:p>
        </p:txBody>
      </p:sp>
      <p:sp>
        <p:nvSpPr>
          <p:cNvPr id="10" name="Content Placeholder 9"/>
          <p:cNvSpPr>
            <a:spLocks noGrp="1"/>
          </p:cNvSpPr>
          <p:nvPr>
            <p:ph type="body" sz="quarter" idx="11"/>
          </p:nvPr>
        </p:nvSpPr>
        <p:spPr>
          <a:xfrm>
            <a:off x="6096001" y="1189494"/>
            <a:ext cx="5826762" cy="5511189"/>
          </a:xfrm>
        </p:spPr>
        <p:txBody>
          <a:bodyPr/>
          <a:lstStyle/>
          <a:p>
            <a:r>
              <a:rPr lang="en-US" b="1" dirty="0" smtClean="0"/>
              <a:t>Denied</a:t>
            </a:r>
          </a:p>
          <a:p>
            <a:r>
              <a:rPr lang="en-US" dirty="0"/>
              <a:t>System components</a:t>
            </a:r>
          </a:p>
          <a:p>
            <a:pPr lvl="1"/>
            <a:r>
              <a:rPr lang="en-US" dirty="0"/>
              <a:t>Drivers – user or kernel mode</a:t>
            </a:r>
          </a:p>
          <a:p>
            <a:pPr lvl="1"/>
            <a:r>
              <a:rPr lang="en-US" dirty="0"/>
              <a:t>NT Services</a:t>
            </a:r>
          </a:p>
          <a:p>
            <a:r>
              <a:rPr lang="en-US" dirty="0" smtClean="0"/>
              <a:t>Admin </a:t>
            </a:r>
            <a:r>
              <a:rPr lang="en-US" dirty="0"/>
              <a:t>elevation </a:t>
            </a:r>
          </a:p>
          <a:p>
            <a:r>
              <a:rPr lang="en-US" dirty="0"/>
              <a:t>InProc extensibility</a:t>
            </a:r>
          </a:p>
          <a:p>
            <a:pPr lvl="1"/>
            <a:r>
              <a:rPr lang="en-US" dirty="0"/>
              <a:t>E.g. Shell Extensions, </a:t>
            </a:r>
          </a:p>
          <a:p>
            <a:r>
              <a:rPr lang="en-US" dirty="0" smtClean="0"/>
              <a:t>Can </a:t>
            </a:r>
            <a:r>
              <a:rPr lang="en-US" dirty="0"/>
              <a:t>harm the integrity of the system</a:t>
            </a:r>
          </a:p>
          <a:p>
            <a:pPr lvl="1"/>
            <a:r>
              <a:rPr lang="en-US" dirty="0"/>
              <a:t>Security / stability issues</a:t>
            </a:r>
          </a:p>
          <a:p>
            <a:pPr lvl="1"/>
            <a:r>
              <a:rPr lang="en-US" dirty="0"/>
              <a:t>Can render the system </a:t>
            </a:r>
            <a:r>
              <a:rPr lang="en-US" dirty="0" smtClean="0"/>
              <a:t>unusable</a:t>
            </a:r>
            <a:endParaRPr lang="en-US" dirty="0"/>
          </a:p>
        </p:txBody>
      </p:sp>
    </p:spTree>
    <p:extLst>
      <p:ext uri="{BB962C8B-B14F-4D97-AF65-F5344CB8AC3E}">
        <p14:creationId xmlns:p14="http://schemas.microsoft.com/office/powerpoint/2010/main" val="347208809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981317"/>
          </a:xfrm>
        </p:spPr>
        <p:txBody>
          <a:bodyPr/>
          <a:lstStyle/>
          <a:p>
            <a:r>
              <a:rPr lang="en-US" dirty="0"/>
              <a:t>User promise</a:t>
            </a:r>
            <a:r>
              <a:rPr lang="en-US" dirty="0" smtClean="0"/>
              <a:t>:</a:t>
            </a:r>
          </a:p>
          <a:p>
            <a:pPr algn="ctr"/>
            <a:r>
              <a:rPr lang="en-US" i="1" dirty="0" smtClean="0"/>
              <a:t> </a:t>
            </a:r>
            <a:r>
              <a:rPr lang="en-US" i="1" dirty="0"/>
              <a:t>Never regret installing an </a:t>
            </a:r>
            <a:r>
              <a:rPr lang="en-US" i="1" dirty="0" smtClean="0"/>
              <a:t>app</a:t>
            </a:r>
          </a:p>
          <a:p>
            <a:r>
              <a:rPr lang="en-US" dirty="0" smtClean="0"/>
              <a:t>Where do I get the app from?</a:t>
            </a:r>
          </a:p>
          <a:p>
            <a:pPr lvl="2"/>
            <a:r>
              <a:rPr lang="en-US" dirty="0" smtClean="0"/>
              <a:t>Store is the default place to get apps</a:t>
            </a:r>
            <a:endParaRPr lang="en-US" dirty="0"/>
          </a:p>
          <a:p>
            <a:r>
              <a:rPr lang="en-US" dirty="0" smtClean="0"/>
              <a:t>Flexible deployment</a:t>
            </a:r>
          </a:p>
          <a:p>
            <a:pPr lvl="2"/>
            <a:r>
              <a:rPr lang="en-US" dirty="0" smtClean="0"/>
              <a:t>Based on the phone model</a:t>
            </a:r>
          </a:p>
          <a:p>
            <a:pPr lvl="2"/>
            <a:r>
              <a:rPr lang="en-US" dirty="0" smtClean="0"/>
              <a:t>Token enrolled on device then any app signed with that token can be installed from anywhere</a:t>
            </a:r>
          </a:p>
          <a:p>
            <a:r>
              <a:rPr lang="en-US" dirty="0" err="1" smtClean="0"/>
              <a:t>AppX</a:t>
            </a:r>
            <a:r>
              <a:rPr lang="en-US" dirty="0" smtClean="0"/>
              <a:t> improvements</a:t>
            </a:r>
          </a:p>
          <a:p>
            <a:pPr lvl="1"/>
            <a:r>
              <a:rPr lang="en-US" dirty="0" smtClean="0"/>
              <a:t>Size – support &gt;150Gb</a:t>
            </a:r>
          </a:p>
        </p:txBody>
      </p:sp>
      <p:sp>
        <p:nvSpPr>
          <p:cNvPr id="2" name="Title 1"/>
          <p:cNvSpPr>
            <a:spLocks noGrp="1"/>
          </p:cNvSpPr>
          <p:nvPr>
            <p:ph type="title"/>
          </p:nvPr>
        </p:nvSpPr>
        <p:spPr/>
        <p:txBody>
          <a:bodyPr/>
          <a:lstStyle/>
          <a:p>
            <a:r>
              <a:rPr lang="en-US" dirty="0" smtClean="0"/>
              <a:t>Getting your app</a:t>
            </a:r>
            <a:endParaRPr lang="en-US" dirty="0"/>
          </a:p>
        </p:txBody>
      </p:sp>
    </p:spTree>
    <p:extLst>
      <p:ext uri="{BB962C8B-B14F-4D97-AF65-F5344CB8AC3E}">
        <p14:creationId xmlns:p14="http://schemas.microsoft.com/office/powerpoint/2010/main" val="193007954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Developer Unlock</a:t>
            </a:r>
            <a:endParaRPr lang="en-US" dirty="0"/>
          </a:p>
        </p:txBody>
      </p:sp>
      <p:sp>
        <p:nvSpPr>
          <p:cNvPr id="2" name="Text Placeholder 1"/>
          <p:cNvSpPr>
            <a:spLocks noGrp="1"/>
          </p:cNvSpPr>
          <p:nvPr>
            <p:ph sz="half" idx="4294967295"/>
          </p:nvPr>
        </p:nvSpPr>
        <p:spPr>
          <a:xfrm>
            <a:off x="1084304" y="1618215"/>
            <a:ext cx="4754880" cy="4275953"/>
          </a:xfrm>
          <a:prstGeom prst="rect">
            <a:avLst/>
          </a:prstGeom>
        </p:spPr>
        <p:txBody>
          <a:bodyPr>
            <a:normAutofit fontScale="92500" lnSpcReduction="20000"/>
          </a:bodyPr>
          <a:lstStyle/>
          <a:p>
            <a:r>
              <a:rPr lang="en-US" smtClean="0"/>
              <a:t>Cutting the cord!</a:t>
            </a:r>
          </a:p>
          <a:p>
            <a:r>
              <a:rPr lang="en-US" smtClean="0"/>
              <a:t>Now just a setting on device</a:t>
            </a:r>
          </a:p>
          <a:p>
            <a:r>
              <a:rPr lang="en-US" smtClean="0"/>
              <a:t>Registry key that can be controlled by enterprise</a:t>
            </a:r>
          </a:p>
          <a:p>
            <a:r>
              <a:rPr lang="en-US" smtClean="0"/>
              <a:t>Limits</a:t>
            </a:r>
          </a:p>
          <a:p>
            <a:pPr lvl="1"/>
            <a:r>
              <a:rPr lang="en-US" smtClean="0"/>
              <a:t>Phone: 20 apps</a:t>
            </a:r>
          </a:p>
          <a:p>
            <a:pPr lvl="1"/>
            <a:r>
              <a:rPr lang="en-US" smtClean="0"/>
              <a:t>PC: Unlimited</a:t>
            </a:r>
            <a:endParaRPr lang="en-US" dirty="0"/>
          </a:p>
        </p:txBody>
      </p:sp>
      <p:pic>
        <p:nvPicPr>
          <p:cNvPr id="6" name="Picture Placeholder 5"/>
          <p:cNvPicPr>
            <a:picLocks noGrp="1" noChangeAspect="1"/>
          </p:cNvPicPr>
          <p:nvPr>
            <p:ph sz="half" idx="4294967295"/>
          </p:nvPr>
        </p:nvPicPr>
        <p:blipFill>
          <a:blip r:embed="rId2" cstate="screen">
            <a:extLst>
              <a:ext uri="{28A0092B-C50C-407E-A947-70E740481C1C}">
                <a14:useLocalDpi xmlns:a14="http://schemas.microsoft.com/office/drawing/2010/main"/>
              </a:ext>
            </a:extLst>
          </a:blip>
          <a:stretch>
            <a:fillRect/>
          </a:stretch>
        </p:blipFill>
        <p:spPr>
          <a:xfrm>
            <a:off x="7640465" y="2286912"/>
            <a:ext cx="1452334" cy="2593880"/>
          </a:xfrm>
          <a:prstGeom prst="rect">
            <a:avLst/>
          </a:prstGeom>
          <a:ln>
            <a:noFill/>
          </a:ln>
          <a:effectLst>
            <a:softEdge rad="112500"/>
          </a:effectLst>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41680" y="1618215"/>
            <a:ext cx="4780932" cy="3811827"/>
          </a:xfrm>
          <a:prstGeom prst="rect">
            <a:avLst/>
          </a:prstGeom>
        </p:spPr>
      </p:pic>
    </p:spTree>
    <p:extLst>
      <p:ext uri="{BB962C8B-B14F-4D97-AF65-F5344CB8AC3E}">
        <p14:creationId xmlns:p14="http://schemas.microsoft.com/office/powerpoint/2010/main" val="204089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Running your code</a:t>
            </a:r>
            <a:endParaRPr lang="en-US" dirty="0"/>
          </a:p>
        </p:txBody>
      </p:sp>
      <p:sp>
        <p:nvSpPr>
          <p:cNvPr id="3" name="Content Placeholder 2"/>
          <p:cNvSpPr>
            <a:spLocks noGrp="1"/>
          </p:cNvSpPr>
          <p:nvPr>
            <p:ph sz="half" idx="4294967295"/>
          </p:nvPr>
        </p:nvSpPr>
        <p:spPr>
          <a:xfrm>
            <a:off x="1024128" y="1785554"/>
            <a:ext cx="4754880" cy="3095454"/>
          </a:xfrm>
          <a:prstGeom prst="rect">
            <a:avLst/>
          </a:prstGeom>
        </p:spPr>
        <p:txBody>
          <a:bodyPr/>
          <a:lstStyle/>
          <a:p>
            <a:r>
              <a:rPr lang="en-US" dirty="0" smtClean="0"/>
              <a:t>Windows will run all your modern apps</a:t>
            </a:r>
          </a:p>
          <a:p>
            <a:pPr lvl="1"/>
            <a:r>
              <a:rPr lang="en-US" dirty="0" smtClean="0"/>
              <a:t>XAML, WWA, Silverlight</a:t>
            </a:r>
          </a:p>
          <a:p>
            <a:r>
              <a:rPr lang="en-US" dirty="0" smtClean="0"/>
              <a:t>Existing apps will run on the platforms they were built on</a:t>
            </a:r>
          </a:p>
          <a:p>
            <a:pPr lvl="1"/>
            <a:endParaRPr lang="en-US" dirty="0" smtClean="0"/>
          </a:p>
          <a:p>
            <a:endParaRPr lang="en-US" dirty="0"/>
          </a:p>
        </p:txBody>
      </p:sp>
      <p:graphicFrame>
        <p:nvGraphicFramePr>
          <p:cNvPr id="8" name="Content Placeholder 7"/>
          <p:cNvGraphicFramePr>
            <a:graphicFrameLocks noGrp="1"/>
          </p:cNvGraphicFramePr>
          <p:nvPr>
            <p:ph sz="half" idx="4294967295"/>
            <p:extLst/>
          </p:nvPr>
        </p:nvGraphicFramePr>
        <p:xfrm>
          <a:off x="5988616" y="2286682"/>
          <a:ext cx="5193652" cy="2798019"/>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gridCol w="1479674">
                  <a:extLst>
                    <a:ext uri="{9D8B030D-6E8A-4147-A177-3AD203B41FA5}">
                      <a16:colId xmlns="" xmlns:a16="http://schemas.microsoft.com/office/drawing/2014/main" val="20001"/>
                    </a:ext>
                  </a:extLst>
                </a:gridCol>
                <a:gridCol w="1768392">
                  <a:extLst>
                    <a:ext uri="{9D8B030D-6E8A-4147-A177-3AD203B41FA5}">
                      <a16:colId xmlns="" xmlns:a16="http://schemas.microsoft.com/office/drawing/2014/main" val="20002"/>
                    </a:ext>
                  </a:extLst>
                </a:gridCol>
              </a:tblGrid>
              <a:tr h="491385">
                <a:tc>
                  <a:txBody>
                    <a:bodyPr/>
                    <a:lstStyle/>
                    <a:p>
                      <a:endParaRPr lang="en-US" sz="1200" dirty="0"/>
                    </a:p>
                  </a:txBody>
                  <a:tcPr marL="91427" marR="91427" marT="45713" marB="45713" anchor="ctr"/>
                </a:tc>
                <a:tc>
                  <a:txBody>
                    <a:bodyPr/>
                    <a:lstStyle/>
                    <a:p>
                      <a:pPr algn="ctr"/>
                      <a:r>
                        <a:rPr lang="en-US" sz="1400" dirty="0" smtClean="0"/>
                        <a:t>Windows</a:t>
                      </a:r>
                      <a:endParaRPr lang="en-US" sz="1400" dirty="0"/>
                    </a:p>
                  </a:txBody>
                  <a:tcPr marL="91427" marR="91427" marT="45713" marB="45713" anchor="ctr"/>
                </a:tc>
                <a:tc>
                  <a:txBody>
                    <a:bodyPr/>
                    <a:lstStyle/>
                    <a:p>
                      <a:pPr algn="ctr"/>
                      <a:r>
                        <a:rPr lang="en-US" sz="1400" dirty="0" smtClean="0"/>
                        <a:t>Windows Mobile</a:t>
                      </a:r>
                      <a:endParaRPr lang="en-US" sz="1400" dirty="0"/>
                    </a:p>
                  </a:txBody>
                  <a:tcPr marL="91427" marR="91427" marT="45713" marB="45713" anchor="ctr"/>
                </a:tc>
                <a:extLst>
                  <a:ext uri="{0D108BD9-81ED-4DB2-BD59-A6C34878D82A}">
                    <a16:rowId xmlns="" xmlns:a16="http://schemas.microsoft.com/office/drawing/2014/main" val="10000"/>
                  </a:ext>
                </a:extLst>
              </a:tr>
              <a:tr h="579038">
                <a:tc>
                  <a:txBody>
                    <a:bodyPr/>
                    <a:lstStyle/>
                    <a:p>
                      <a:r>
                        <a:rPr lang="en-US" sz="1600" dirty="0" smtClean="0"/>
                        <a:t>Universal Windows </a:t>
                      </a:r>
                      <a:r>
                        <a:rPr lang="en-US" sz="1600" baseline="0" dirty="0" smtClean="0"/>
                        <a:t>Apps</a:t>
                      </a:r>
                      <a:endParaRPr lang="en-US" sz="1600" dirty="0"/>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ym typeface="Wingdings" panose="05000000000000000000" pitchFamily="2" charset="2"/>
                        </a:rPr>
                        <a:t></a:t>
                      </a:r>
                      <a:endParaRPr lang="en-US" sz="1600" b="1" dirty="0" smtClean="0"/>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600" b="1" dirty="0" smtClean="0">
                          <a:sym typeface="Wingdings" panose="05000000000000000000" pitchFamily="2" charset="2"/>
                        </a:rPr>
                        <a:t></a:t>
                      </a:r>
                      <a:endParaRPr lang="en-US" sz="1600" b="1" dirty="0" smtClean="0"/>
                    </a:p>
                  </a:txBody>
                  <a:tcPr marL="91427" marR="91427" marT="45713" marB="45713"/>
                </a:tc>
                <a:extLst>
                  <a:ext uri="{0D108BD9-81ED-4DB2-BD59-A6C34878D82A}">
                    <a16:rowId xmlns="" xmlns:a16="http://schemas.microsoft.com/office/drawing/2014/main" val="10001"/>
                  </a:ext>
                </a:extLst>
              </a:tr>
              <a:tr h="569520">
                <a:tc>
                  <a:txBody>
                    <a:bodyPr/>
                    <a:lstStyle/>
                    <a:p>
                      <a:r>
                        <a:rPr lang="en-US" sz="1600" dirty="0" smtClean="0"/>
                        <a:t>Classic</a:t>
                      </a:r>
                      <a:r>
                        <a:rPr lang="en-US" sz="1600" baseline="0" dirty="0" smtClean="0"/>
                        <a:t> Windows Apps</a:t>
                      </a:r>
                      <a:endParaRPr lang="en-US" sz="1600" dirty="0"/>
                    </a:p>
                  </a:txBody>
                  <a:tcPr marL="91427" marR="91427" marT="45713" marB="45713"/>
                </a:tc>
                <a:tc>
                  <a:txBody>
                    <a:bodyPr/>
                    <a:lstStyle/>
                    <a:p>
                      <a:pPr marL="0" indent="0" algn="ctr">
                        <a:buFont typeface="Arial" panose="020B0604020202020204" pitchFamily="34" charset="0"/>
                        <a:buNone/>
                      </a:pPr>
                      <a:r>
                        <a:rPr lang="en-US" sz="1600" b="1" dirty="0" smtClean="0">
                          <a:sym typeface="Wingdings" panose="05000000000000000000" pitchFamily="2" charset="2"/>
                        </a:rPr>
                        <a:t></a:t>
                      </a:r>
                      <a:endParaRPr lang="en-US" sz="1600" b="1" dirty="0"/>
                    </a:p>
                  </a:txBody>
                  <a:tcPr marL="91427" marR="91427" marT="45713" marB="45713"/>
                </a:tc>
                <a:tc>
                  <a:txBody>
                    <a:bodyPr/>
                    <a:lstStyle/>
                    <a:p>
                      <a:pPr algn="ctr"/>
                      <a:r>
                        <a:rPr lang="en-US" sz="1600" b="1" dirty="0" smtClean="0"/>
                        <a:t>X</a:t>
                      </a:r>
                      <a:endParaRPr lang="en-US" sz="1600" b="1" dirty="0"/>
                    </a:p>
                  </a:txBody>
                  <a:tcPr marL="91427" marR="91427" marT="45713" marB="45713"/>
                </a:tc>
                <a:extLst>
                  <a:ext uri="{0D108BD9-81ED-4DB2-BD59-A6C34878D82A}">
                    <a16:rowId xmlns="" xmlns:a16="http://schemas.microsoft.com/office/drawing/2014/main" val="10002"/>
                  </a:ext>
                </a:extLst>
              </a:tr>
              <a:tr h="579038">
                <a:tc>
                  <a:txBody>
                    <a:bodyPr/>
                    <a:lstStyle/>
                    <a:p>
                      <a:r>
                        <a:rPr lang="en-US" sz="1600" dirty="0" smtClean="0"/>
                        <a:t>Windows</a:t>
                      </a:r>
                      <a:r>
                        <a:rPr lang="en-US" sz="1600" baseline="0" dirty="0" smtClean="0"/>
                        <a:t> Phone</a:t>
                      </a:r>
                      <a:br>
                        <a:rPr lang="en-US" sz="1600" baseline="0" dirty="0" smtClean="0"/>
                      </a:br>
                      <a:r>
                        <a:rPr lang="en-US" sz="1600" baseline="0" dirty="0" smtClean="0"/>
                        <a:t>7.x, 8.0, 8.1 apps</a:t>
                      </a:r>
                      <a:endParaRPr lang="en-US" sz="1600" dirty="0"/>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t>X</a:t>
                      </a:r>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600" b="1" dirty="0" smtClean="0">
                          <a:sym typeface="Wingdings" panose="05000000000000000000" pitchFamily="2" charset="2"/>
                        </a:rPr>
                        <a:t></a:t>
                      </a:r>
                      <a:endParaRPr lang="en-US" sz="1600" b="1" dirty="0" smtClean="0"/>
                    </a:p>
                  </a:txBody>
                  <a:tcPr marL="91427" marR="91427" marT="45713" marB="45713"/>
                </a:tc>
                <a:extLst>
                  <a:ext uri="{0D108BD9-81ED-4DB2-BD59-A6C34878D82A}">
                    <a16:rowId xmlns="" xmlns:a16="http://schemas.microsoft.com/office/drawing/2014/main" val="10003"/>
                  </a:ext>
                </a:extLst>
              </a:tr>
              <a:tr h="579038">
                <a:tc>
                  <a:txBody>
                    <a:bodyPr/>
                    <a:lstStyle/>
                    <a:p>
                      <a:r>
                        <a:rPr lang="en-US" sz="1600" dirty="0" smtClean="0"/>
                        <a:t>Existing Windows Store Apps (</a:t>
                      </a:r>
                      <a:r>
                        <a:rPr lang="en-US" sz="1600" dirty="0" err="1" smtClean="0"/>
                        <a:t>WinRT</a:t>
                      </a:r>
                      <a:r>
                        <a:rPr lang="en-US" sz="1600" dirty="0" smtClean="0"/>
                        <a:t>)</a:t>
                      </a:r>
                      <a:endParaRPr lang="en-US" sz="1600" dirty="0"/>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ym typeface="Wingdings" panose="05000000000000000000" pitchFamily="2" charset="2"/>
                        </a:rPr>
                        <a:t></a:t>
                      </a:r>
                      <a:endParaRPr lang="en-US" sz="1600" b="1" dirty="0" smtClean="0"/>
                    </a:p>
                  </a:txBody>
                  <a:tcPr marL="91427" marR="91427" marT="45713" marB="45713"/>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600" b="1" dirty="0" smtClean="0">
                          <a:sym typeface="Wingdings" panose="05000000000000000000" pitchFamily="2" charset="2"/>
                        </a:rPr>
                        <a:t>X</a:t>
                      </a:r>
                      <a:endParaRPr lang="en-US" sz="1600" b="1" dirty="0" smtClean="0"/>
                    </a:p>
                  </a:txBody>
                  <a:tcPr marL="91427" marR="91427" marT="45713" marB="45713"/>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167085587"/>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636736"/>
          </a:xfrm>
        </p:spPr>
        <p:txBody>
          <a:bodyPr/>
          <a:lstStyle/>
          <a:p>
            <a:r>
              <a:rPr lang="en-US" smtClean="0"/>
              <a:t>Resource Management</a:t>
            </a:r>
          </a:p>
          <a:p>
            <a:pPr lvl="1"/>
            <a:r>
              <a:rPr lang="en-US" smtClean="0"/>
              <a:t>Scaling from low end phones to high end PCs</a:t>
            </a:r>
          </a:p>
          <a:p>
            <a:r>
              <a:rPr lang="en-US" smtClean="0"/>
              <a:t>Extended Execution for foreground applications</a:t>
            </a:r>
          </a:p>
          <a:p>
            <a:pPr lvl="1"/>
            <a:r>
              <a:rPr lang="en-US" smtClean="0"/>
              <a:t>Task completion scenarios</a:t>
            </a:r>
          </a:p>
          <a:p>
            <a:pPr lvl="2"/>
            <a:r>
              <a:rPr lang="en-US" smtClean="0"/>
              <a:t>let me finish saving my file</a:t>
            </a:r>
          </a:p>
          <a:p>
            <a:pPr lvl="2"/>
            <a:r>
              <a:rPr lang="en-US" smtClean="0"/>
              <a:t>Turn by turn navigation</a:t>
            </a:r>
          </a:p>
          <a:p>
            <a:pPr lvl="1"/>
            <a:r>
              <a:rPr lang="en-US" smtClean="0"/>
              <a:t>Ask for more time</a:t>
            </a:r>
          </a:p>
          <a:p>
            <a:pPr lvl="2"/>
            <a:r>
              <a:rPr lang="en-US" smtClean="0"/>
              <a:t>The amount of time is based on what device you’re running on</a:t>
            </a:r>
          </a:p>
          <a:p>
            <a:pPr lvl="1"/>
            <a:r>
              <a:rPr lang="en-US" smtClean="0"/>
              <a:t>Always keep my app running</a:t>
            </a:r>
          </a:p>
          <a:p>
            <a:pPr lvl="2"/>
            <a:r>
              <a:rPr lang="en-US" smtClean="0"/>
              <a:t>Tell the OS when you start that you intend to keep running</a:t>
            </a:r>
          </a:p>
          <a:p>
            <a:r>
              <a:rPr lang="en-US" smtClean="0"/>
              <a:t>Triggers</a:t>
            </a:r>
            <a:endParaRPr lang="en-US" dirty="0"/>
          </a:p>
        </p:txBody>
      </p:sp>
      <p:sp>
        <p:nvSpPr>
          <p:cNvPr id="3" name="Title 2"/>
          <p:cNvSpPr>
            <a:spLocks noGrp="1"/>
          </p:cNvSpPr>
          <p:nvPr>
            <p:ph type="title"/>
          </p:nvPr>
        </p:nvSpPr>
        <p:spPr/>
        <p:txBody>
          <a:bodyPr/>
          <a:lstStyle/>
          <a:p>
            <a:r>
              <a:rPr lang="en-US" smtClean="0"/>
              <a:t>Multitasking</a:t>
            </a:r>
            <a:endParaRPr lang="en-US" dirty="0"/>
          </a:p>
        </p:txBody>
      </p:sp>
    </p:spTree>
    <p:extLst>
      <p:ext uri="{BB962C8B-B14F-4D97-AF65-F5344CB8AC3E}">
        <p14:creationId xmlns:p14="http://schemas.microsoft.com/office/powerpoint/2010/main" val="3743366084"/>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139275"/>
          </a:xfrm>
        </p:spPr>
        <p:txBody>
          <a:bodyPr/>
          <a:lstStyle/>
          <a:p>
            <a:r>
              <a:rPr lang="en-US" dirty="0" smtClean="0"/>
              <a:t>All UWP apps will resume be default</a:t>
            </a:r>
          </a:p>
          <a:p>
            <a:r>
              <a:rPr lang="en-US" dirty="0" smtClean="0"/>
              <a:t>All 8.1 Phone apps and 8.0/8.1 Desktop apps also resume</a:t>
            </a:r>
          </a:p>
          <a:p>
            <a:r>
              <a:rPr lang="en-US" dirty="0" smtClean="0"/>
              <a:t>Windows Phone 7.x and 8.0 apps do *not*</a:t>
            </a:r>
          </a:p>
          <a:p>
            <a:r>
              <a:rPr lang="en-US" dirty="0" smtClean="0"/>
              <a:t>Why?</a:t>
            </a:r>
          </a:p>
          <a:p>
            <a:pPr lvl="1"/>
            <a:r>
              <a:rPr lang="en-US" dirty="0" smtClean="0"/>
              <a:t>App Compatibility</a:t>
            </a:r>
          </a:p>
        </p:txBody>
      </p:sp>
      <p:sp>
        <p:nvSpPr>
          <p:cNvPr id="3" name="Title 2"/>
          <p:cNvSpPr>
            <a:spLocks noGrp="1"/>
          </p:cNvSpPr>
          <p:nvPr>
            <p:ph type="title"/>
          </p:nvPr>
        </p:nvSpPr>
        <p:spPr/>
        <p:txBody>
          <a:bodyPr/>
          <a:lstStyle/>
          <a:p>
            <a:r>
              <a:rPr lang="en-US" dirty="0" smtClean="0"/>
              <a:t>App Resume policy</a:t>
            </a:r>
            <a:endParaRPr lang="en-US" dirty="0"/>
          </a:p>
        </p:txBody>
      </p:sp>
    </p:spTree>
    <p:extLst>
      <p:ext uri="{BB962C8B-B14F-4D97-AF65-F5344CB8AC3E}">
        <p14:creationId xmlns:p14="http://schemas.microsoft.com/office/powerpoint/2010/main" val="1339440554"/>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031616"/>
          </a:xfrm>
        </p:spPr>
        <p:txBody>
          <a:bodyPr/>
          <a:lstStyle/>
          <a:p>
            <a:r>
              <a:rPr lang="en-US" dirty="0" smtClean="0"/>
              <a:t>Basically 2 models</a:t>
            </a:r>
          </a:p>
          <a:p>
            <a:pPr lvl="1"/>
            <a:r>
              <a:rPr lang="en-US" dirty="0" smtClean="0"/>
              <a:t>Always resume the experience</a:t>
            </a:r>
          </a:p>
          <a:p>
            <a:pPr lvl="1"/>
            <a:r>
              <a:rPr lang="en-US" dirty="0" smtClean="0"/>
              <a:t>Navigate back to home</a:t>
            </a:r>
          </a:p>
          <a:p>
            <a:r>
              <a:rPr lang="en-US" dirty="0" smtClean="0"/>
              <a:t>Both are good models</a:t>
            </a:r>
          </a:p>
          <a:p>
            <a:r>
              <a:rPr lang="en-US" dirty="0" smtClean="0"/>
              <a:t>Which should you choose?</a:t>
            </a:r>
          </a:p>
          <a:p>
            <a:r>
              <a:rPr lang="en-US" dirty="0" smtClean="0"/>
              <a:t>Depends on your use model</a:t>
            </a:r>
            <a:endParaRPr lang="en-US" dirty="0"/>
          </a:p>
        </p:txBody>
      </p:sp>
      <p:sp>
        <p:nvSpPr>
          <p:cNvPr id="3" name="Title 2"/>
          <p:cNvSpPr>
            <a:spLocks noGrp="1"/>
          </p:cNvSpPr>
          <p:nvPr>
            <p:ph type="title"/>
          </p:nvPr>
        </p:nvSpPr>
        <p:spPr/>
        <p:txBody>
          <a:bodyPr/>
          <a:lstStyle/>
          <a:p>
            <a:r>
              <a:rPr lang="en-US" dirty="0"/>
              <a:t>What does this mean for your app</a:t>
            </a:r>
            <a:r>
              <a:rPr lang="en-US" dirty="0" smtClean="0"/>
              <a:t>?</a:t>
            </a:r>
            <a:endParaRPr lang="en-US" dirty="0"/>
          </a:p>
        </p:txBody>
      </p:sp>
    </p:spTree>
    <p:extLst>
      <p:ext uri="{BB962C8B-B14F-4D97-AF65-F5344CB8AC3E}">
        <p14:creationId xmlns:p14="http://schemas.microsoft.com/office/powerpoint/2010/main" val="7830057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0AFCE-D25C-4B4B-AA36-CC57F5A3164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7aa9422-7f1f-4c84-9cdf-302b1a67e513"/>
    <ds:schemaRef ds:uri="http://purl.org/dc/elements/1.1/"/>
    <ds:schemaRef ds:uri="http://schemas.microsoft.com/office/2006/metadata/properties"/>
    <ds:schemaRef ds:uri="05FD27EB-CB97-4E61-B9E7-0CFF7914CBAF"/>
    <ds:schemaRef ds:uri="http://www.w3.org/XML/1998/namespace"/>
    <ds:schemaRef ds:uri="http://purl.org/dc/dcmitype/"/>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6934</Words>
  <Application>Microsoft Office PowerPoint</Application>
  <PresentationFormat>Widescreen</PresentationFormat>
  <Paragraphs>1074</Paragraphs>
  <Slides>114</Slides>
  <Notes>52</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114</vt:i4>
      </vt:variant>
    </vt:vector>
  </HeadingPairs>
  <TitlesOfParts>
    <vt:vector size="125" baseType="lpstr">
      <vt:lpstr>Arial</vt:lpstr>
      <vt:lpstr>Calibri</vt:lpstr>
      <vt:lpstr>Consolas</vt:lpstr>
      <vt:lpstr>ＭＳ Ｐゴシック</vt:lpstr>
      <vt:lpstr>Segoe Pro Semibold</vt:lpstr>
      <vt:lpstr>Segoe UI</vt:lpstr>
      <vt:lpstr>Segoe UI Light</vt:lpstr>
      <vt:lpstr>Segoe UI Semibold</vt:lpstr>
      <vt:lpstr>Times New Roman</vt:lpstr>
      <vt:lpstr>Wingdings</vt:lpstr>
      <vt:lpstr>PPT%20Theme</vt:lpstr>
      <vt:lpstr>The Universal  Windows Platform</vt:lpstr>
      <vt:lpstr>Building a modern, fully-immersive Windows app for the Windows store that targets the common Universal Windows Platform on Windows 10</vt:lpstr>
      <vt:lpstr>PowerPoint Presentation</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Windows app</vt:lpstr>
      <vt:lpstr>The developer story</vt:lpstr>
      <vt:lpstr>Hello devices</vt:lpstr>
      <vt:lpstr>PowerPoint Presentation</vt:lpstr>
      <vt:lpstr>Platform extensions</vt:lpstr>
      <vt:lpstr>Extensions don't invalidate  binaries on other devices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Continuum for Convertibles and Phones</vt:lpstr>
      <vt:lpstr>Adaptive code</vt:lpstr>
      <vt:lpstr>Users love apps that  work great on all their devices</vt:lpstr>
      <vt:lpstr>Test capabilities at runtime</vt:lpstr>
      <vt:lpstr>PowerPoint Presentation</vt:lpstr>
      <vt:lpstr>The device families you choose determines which APIs  you can call freely</vt:lpstr>
      <vt:lpstr>One simple, unified, integrated development environment</vt:lpstr>
      <vt:lpstr>Visual Studio IDE</vt:lpstr>
      <vt:lpstr>Introducing Roslyn,  our new compiler for .Net</vt:lpstr>
      <vt:lpstr>Blend for Visual Studio</vt:lpstr>
      <vt:lpstr>Visual Studio 2015 Editions</vt:lpstr>
      <vt:lpstr>Microsoft Developer Network</vt:lpstr>
      <vt:lpstr>Developer unlock</vt:lpstr>
      <vt:lpstr>Where can I develop?</vt:lpstr>
      <vt:lpstr>Managed languages are  more efficient than ever</vt:lpstr>
      <vt:lpstr>.NET Native</vt:lpstr>
      <vt:lpstr>Every Windows app will be compiled with .Net Native</vt:lpstr>
      <vt:lpstr>Real benefits with .Net Native</vt:lpstr>
      <vt:lpstr>.Net Native enables the platform  to update at a faster cadence</vt:lpstr>
      <vt:lpstr>Introducing “Template 10”</vt:lpstr>
      <vt:lpstr>Contribute to Template10 http://aka.ms/template10</vt:lpstr>
      <vt:lpstr>PowerPoint Presentation</vt:lpstr>
      <vt:lpstr>PowerPoint Presentation</vt:lpstr>
      <vt:lpstr>PowerPoint Presentation</vt:lpstr>
      <vt:lpstr>Windows 10 for Developers: What’s New in Universal Apps  and Visual Studio 2015</vt:lpstr>
      <vt:lpstr>Agenda</vt:lpstr>
      <vt:lpstr>Visual Studio 2015 RC with Universal Windows App Development Tools</vt:lpstr>
      <vt:lpstr>Visual Studio Code</vt:lpstr>
      <vt:lpstr>PowerPoint Presentation</vt:lpstr>
      <vt:lpstr>PowerPoint Presentation</vt:lpstr>
      <vt:lpstr>PowerPoint Presentation</vt:lpstr>
      <vt:lpstr>PowerPoint Presentation</vt:lpstr>
      <vt:lpstr>Azure @ BUILD 2015</vt:lpstr>
      <vt:lpstr>PowerPoint Presentation</vt:lpstr>
      <vt:lpstr>PowerPoint Presentation</vt:lpstr>
      <vt:lpstr>The Convergence Journey</vt:lpstr>
      <vt:lpstr>PowerPoint Presentation</vt:lpstr>
      <vt:lpstr>Universal Windows Platform</vt:lpstr>
      <vt:lpstr>PowerPoint Presentation</vt:lpstr>
      <vt:lpstr>Getting Started</vt:lpstr>
      <vt:lpstr>Acquiring Windows 10 Tools/SDKs/Emulators</vt:lpstr>
      <vt:lpstr>Supported OS for Universal Windows development</vt:lpstr>
      <vt:lpstr>Project Templates</vt:lpstr>
      <vt:lpstr>Universal Windows Samples</vt:lpstr>
      <vt:lpstr>Multiple Adaptive Dimensions</vt:lpstr>
      <vt:lpstr>Why build a version adaptive app?</vt:lpstr>
      <vt:lpstr>Why build a Device Family adaptive app?</vt:lpstr>
      <vt:lpstr>Summary: Adaptive Applications</vt:lpstr>
      <vt:lpstr>Goal: Building a universal adaptive app</vt:lpstr>
      <vt:lpstr>Make it easy to write an adaptive app</vt:lpstr>
      <vt:lpstr>Project Properties</vt:lpstr>
      <vt:lpstr>Project Properties</vt:lpstr>
      <vt:lpstr>Windows Device Family Extension SDKs</vt:lpstr>
      <vt:lpstr>Adaptive Code</vt:lpstr>
      <vt:lpstr>3rd Party Extension SDKs</vt:lpstr>
      <vt:lpstr>NuGet</vt:lpstr>
      <vt:lpstr>NuGet – RTM</vt:lpstr>
      <vt:lpstr>App Insights</vt:lpstr>
      <vt:lpstr>Universal 8.1 App  </vt:lpstr>
      <vt:lpstr>Universal 8.1 App  </vt:lpstr>
      <vt:lpstr>App Model</vt:lpstr>
      <vt:lpstr>Why do we need an app model?</vt:lpstr>
      <vt:lpstr>What is the Windows App Model</vt:lpstr>
      <vt:lpstr>Windows App Model</vt:lpstr>
      <vt:lpstr>What does the app model mean?</vt:lpstr>
      <vt:lpstr>Windows Desktop App Model Policy</vt:lpstr>
      <vt:lpstr>Getting your app</vt:lpstr>
      <vt:lpstr>Developer Unlock</vt:lpstr>
      <vt:lpstr>Running your code</vt:lpstr>
      <vt:lpstr>Multitasking</vt:lpstr>
      <vt:lpstr>App Resume policy</vt:lpstr>
      <vt:lpstr>What does this mean for your app?</vt:lpstr>
      <vt:lpstr>App Integration</vt:lpstr>
      <vt:lpstr>Building a Web of Apps</vt:lpstr>
      <vt:lpstr>App 2 App/App Services and 1st party apps</vt:lpstr>
      <vt:lpstr>Example: Viber integration with Cortana</vt:lpstr>
      <vt:lpstr>Recap &amp; Call to Action</vt:lpstr>
      <vt:lpstr>is coming this summer!</vt:lpstr>
      <vt:lpstr>Windows 10 Developer Resources</vt:lpstr>
      <vt:lpstr>Watch Related BUILD 2015 Sessions</vt:lpstr>
      <vt:lpstr>Visual Studio Community Edition</vt:lpstr>
      <vt:lpstr>PowerPoint Presentation</vt:lpstr>
      <vt:lpstr>My MVA Course Online</vt:lpstr>
      <vt:lpstr>Technical Resources for Windows Devs</vt:lpstr>
      <vt:lpstr>Technical Resources for Cloud Devs</vt:lpstr>
      <vt:lpstr>Thank You!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2015-06-24T18:14:20Z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